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9" r:id="rId29"/>
    <p:sldId id="283" r:id="rId30"/>
    <p:sldId id="284" r:id="rId31"/>
    <p:sldId id="285" r:id="rId32"/>
    <p:sldId id="286" r:id="rId33"/>
    <p:sldId id="287" r:id="rId34"/>
    <p:sldId id="288"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Nunito" pitchFamily="2" charset="77"/>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46" d="100"/>
          <a:sy n="146" d="100"/>
        </p:scale>
        <p:origin x="64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8f5d9cca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8f5d9cca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9007c48c6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9007c48c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9007c48c6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9007c48c6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9007c48c6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9007c48c6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9007c48c6_5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9007c48c6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9007c48c6_5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9007c48c6_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9007c48c6_5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9007c48c6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9007c48c6_5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9007c48c6_5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9007c48c6_5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9007c48c6_5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9007c48c6_5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79007c48c6_5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8e77b4c4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8e77b4c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9007c48c6_5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9007c48c6_5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9007c48c6_5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9007c48c6_5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9007c48c6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9007c48c6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9007c48c6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9007c48c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9007c48c6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9007c48c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9007c48c6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9007c48c6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9007c48c6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79007c48c6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9007c48c6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9007c48c6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9007c48c6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9007c48c6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9007c48c6_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9007c48c6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8e77b4c4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8e77b4c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9007c48c6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9007c48c6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8e77b4c4f_0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8e77b4c4f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8e77b4c4f_0_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8e77b4c4f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8e77b4c4f_0_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8e77b4c4f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8e77b4c4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8e77b4c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9007c48c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9007c48c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9007c48c6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9007c48c6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9007c48c6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9007c48c6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8f5d9cc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8f5d9cc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9007c48c6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9007c48c6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SzPts val="13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rtl="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omkar1729/Music-genre-Recognition---SML"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11700" y="744575"/>
            <a:ext cx="8520600" cy="20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Music Genre Recognition</a:t>
            </a:r>
            <a:endParaRPr/>
          </a:p>
          <a:p>
            <a:pPr marL="0" lvl="0" indent="0" algn="ctr" rtl="0">
              <a:spcBef>
                <a:spcPts val="0"/>
              </a:spcBef>
              <a:spcAft>
                <a:spcPts val="0"/>
              </a:spcAft>
              <a:buNone/>
            </a:pPr>
            <a:r>
              <a:rPr lang="en" sz="1800">
                <a:latin typeface="Calibri"/>
                <a:ea typeface="Calibri"/>
                <a:cs typeface="Calibri"/>
                <a:sym typeface="Calibri"/>
              </a:rPr>
              <a:t>Under the supervision of Prof. Guoliang Xue</a:t>
            </a:r>
            <a:endParaRPr sz="1800">
              <a:latin typeface="Calibri"/>
              <a:ea typeface="Calibri"/>
              <a:cs typeface="Calibri"/>
              <a:sym typeface="Calibri"/>
            </a:endParaRPr>
          </a:p>
          <a:p>
            <a:pPr marL="0" lvl="0" indent="0" algn="ctr" rtl="0">
              <a:spcBef>
                <a:spcPts val="0"/>
              </a:spcBef>
              <a:spcAft>
                <a:spcPts val="0"/>
              </a:spcAft>
              <a:buNone/>
            </a:pPr>
            <a:r>
              <a:rPr lang="en" sz="1800" b="1">
                <a:latin typeface="Calibri"/>
                <a:ea typeface="Calibri"/>
                <a:cs typeface="Calibri"/>
                <a:sym typeface="Calibri"/>
              </a:rPr>
              <a:t>CSE 575: Statistical Machine Learning</a:t>
            </a:r>
            <a:endParaRPr sz="1800" b="1">
              <a:latin typeface="Calibri"/>
              <a:ea typeface="Calibri"/>
              <a:cs typeface="Calibri"/>
              <a:sym typeface="Calibri"/>
            </a:endParaRPr>
          </a:p>
          <a:p>
            <a:pPr marL="0" lvl="0" indent="0" algn="ctr" rtl="0">
              <a:spcBef>
                <a:spcPts val="0"/>
              </a:spcBef>
              <a:spcAft>
                <a:spcPts val="0"/>
              </a:spcAft>
              <a:buNone/>
            </a:pPr>
            <a:r>
              <a:rPr lang="en" sz="1800" b="1">
                <a:latin typeface="Calibri"/>
                <a:ea typeface="Calibri"/>
                <a:cs typeface="Calibri"/>
                <a:sym typeface="Calibri"/>
              </a:rPr>
              <a:t>Computing, Informatics, and Decision Systems Engineering</a:t>
            </a:r>
            <a:endParaRPr sz="1800" b="1">
              <a:latin typeface="Calibri"/>
              <a:ea typeface="Calibri"/>
              <a:cs typeface="Calibri"/>
              <a:sym typeface="Calibri"/>
            </a:endParaRPr>
          </a:p>
          <a:p>
            <a:pPr marL="0" lvl="0" indent="0" algn="ctr" rtl="0">
              <a:spcBef>
                <a:spcPts val="0"/>
              </a:spcBef>
              <a:spcAft>
                <a:spcPts val="0"/>
              </a:spcAft>
              <a:buNone/>
            </a:pPr>
            <a:r>
              <a:rPr lang="en" sz="1800" b="1">
                <a:latin typeface="Calibri"/>
                <a:ea typeface="Calibri"/>
                <a:cs typeface="Calibri"/>
                <a:sym typeface="Calibri"/>
              </a:rPr>
              <a:t>Arizona State University</a:t>
            </a:r>
            <a:endParaRPr sz="2400"/>
          </a:p>
        </p:txBody>
      </p:sp>
      <p:sp>
        <p:nvSpPr>
          <p:cNvPr id="129" name="Google Shape;129;p13"/>
          <p:cNvSpPr txBox="1">
            <a:spLocks noGrp="1"/>
          </p:cNvSpPr>
          <p:nvPr>
            <p:ph type="subTitle" idx="1"/>
          </p:nvPr>
        </p:nvSpPr>
        <p:spPr>
          <a:xfrm>
            <a:off x="311700" y="2571750"/>
            <a:ext cx="8520600" cy="212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800" b="1"/>
          </a:p>
          <a:p>
            <a:pPr marL="0" lvl="0" indent="0" algn="ctr" rtl="0">
              <a:spcBef>
                <a:spcPts val="0"/>
              </a:spcBef>
              <a:spcAft>
                <a:spcPts val="0"/>
              </a:spcAft>
              <a:buNone/>
            </a:pPr>
            <a:r>
              <a:rPr lang="en" b="1"/>
              <a:t>Presented By Group 12:</a:t>
            </a:r>
            <a:endParaRPr b="1"/>
          </a:p>
          <a:p>
            <a:pPr marL="0" lvl="0" indent="0" algn="ctr" rtl="0">
              <a:spcBef>
                <a:spcPts val="0"/>
              </a:spcBef>
              <a:spcAft>
                <a:spcPts val="0"/>
              </a:spcAft>
              <a:buNone/>
            </a:pPr>
            <a:r>
              <a:rPr lang="en"/>
              <a:t>Abantika Basak (1217117655)</a:t>
            </a:r>
            <a:endParaRPr/>
          </a:p>
          <a:p>
            <a:pPr marL="0" lvl="0" indent="0" algn="ctr" rtl="0">
              <a:spcBef>
                <a:spcPts val="0"/>
              </a:spcBef>
              <a:spcAft>
                <a:spcPts val="0"/>
              </a:spcAft>
              <a:buNone/>
            </a:pPr>
            <a:r>
              <a:rPr lang="en"/>
              <a:t>Abhilasha Mandal (1217160477)</a:t>
            </a:r>
            <a:endParaRPr/>
          </a:p>
          <a:p>
            <a:pPr marL="0" lvl="0" indent="0" algn="ctr" rtl="0">
              <a:spcBef>
                <a:spcPts val="0"/>
              </a:spcBef>
              <a:spcAft>
                <a:spcPts val="0"/>
              </a:spcAft>
              <a:buNone/>
            </a:pPr>
            <a:r>
              <a:rPr lang="en"/>
              <a:t>Ajinkya Dande (1217613956)</a:t>
            </a:r>
            <a:endParaRPr/>
          </a:p>
          <a:p>
            <a:pPr marL="0" lvl="0" indent="0" algn="ctr" rtl="0">
              <a:spcBef>
                <a:spcPts val="0"/>
              </a:spcBef>
              <a:spcAft>
                <a:spcPts val="0"/>
              </a:spcAft>
              <a:buNone/>
            </a:pPr>
            <a:r>
              <a:rPr lang="en"/>
              <a:t>Omkar Muglikar (1217158150)</a:t>
            </a:r>
            <a:endParaRPr/>
          </a:p>
          <a:p>
            <a:pPr marL="0" lvl="0" indent="0" algn="ctr" rtl="0">
              <a:spcBef>
                <a:spcPts val="0"/>
              </a:spcBef>
              <a:spcAft>
                <a:spcPts val="0"/>
              </a:spcAft>
              <a:buNone/>
            </a:pPr>
            <a:r>
              <a:rPr lang="en"/>
              <a:t>Rounak Sengupta (1215043206)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 models used and the test accuracies achieved</a:t>
            </a:r>
            <a:endParaRPr/>
          </a:p>
        </p:txBody>
      </p:sp>
      <p:sp>
        <p:nvSpPr>
          <p:cNvPr id="184" name="Google Shape;184;p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CNN-LSTM - 48%</a:t>
            </a:r>
            <a:endParaRPr sz="1800" dirty="0"/>
          </a:p>
          <a:p>
            <a:pPr marL="457200" lvl="0" indent="-342900" algn="l" rtl="0">
              <a:spcBef>
                <a:spcPts val="0"/>
              </a:spcBef>
              <a:spcAft>
                <a:spcPts val="0"/>
              </a:spcAft>
              <a:buSzPts val="1800"/>
              <a:buChar char="●"/>
            </a:pPr>
            <a:r>
              <a:rPr lang="en" sz="1800" dirty="0"/>
              <a:t>SVM - 60 %</a:t>
            </a:r>
            <a:endParaRPr sz="1800" dirty="0"/>
          </a:p>
          <a:p>
            <a:pPr marL="457200" lvl="0" indent="-342900" algn="l" rtl="0">
              <a:spcBef>
                <a:spcPts val="0"/>
              </a:spcBef>
              <a:spcAft>
                <a:spcPts val="0"/>
              </a:spcAft>
              <a:buSzPts val="1800"/>
              <a:buChar char="●"/>
            </a:pPr>
            <a:r>
              <a:rPr lang="en" sz="1800" dirty="0"/>
              <a:t>CNN - 76 %</a:t>
            </a:r>
          </a:p>
          <a:p>
            <a:pPr indent="-342900">
              <a:buSzPts val="1800"/>
            </a:pPr>
            <a:r>
              <a:rPr lang="en-US" sz="1800" dirty="0"/>
              <a:t>Multinomial Logistic regression - 78 %</a:t>
            </a:r>
            <a:endParaRPr sz="1800" dirty="0"/>
          </a:p>
          <a:p>
            <a:pPr marL="457200" lvl="0" indent="-342900" algn="l" rtl="0">
              <a:spcBef>
                <a:spcPts val="0"/>
              </a:spcBef>
              <a:spcAft>
                <a:spcPts val="0"/>
              </a:spcAft>
              <a:buSzPts val="1800"/>
              <a:buChar char="●"/>
            </a:pPr>
            <a:r>
              <a:rPr lang="en-US" sz="1800" dirty="0"/>
              <a:t>Bottom-up</a:t>
            </a:r>
            <a:r>
              <a:rPr lang="en" sz="1800" dirty="0"/>
              <a:t> broadcast - 88%</a:t>
            </a:r>
            <a:endParaRPr sz="1800" dirty="0"/>
          </a:p>
          <a:p>
            <a:pPr marL="0" lvl="0" indent="0" algn="l" rtl="0">
              <a:spcBef>
                <a:spcPts val="1600"/>
              </a:spcBef>
              <a:spcAft>
                <a:spcPts val="1600"/>
              </a:spcAft>
              <a:buNone/>
            </a:pPr>
            <a:r>
              <a:rPr lang="en" sz="1800" dirty="0"/>
              <a:t>A few other RNN models were tried but were inaccurate.</a:t>
            </a:r>
            <a:endParaRPr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a:spLocks noGrp="1"/>
          </p:cNvSpPr>
          <p:nvPr>
            <p:ph type="title"/>
          </p:nvPr>
        </p:nvSpPr>
        <p:spPr>
          <a:xfrm>
            <a:off x="819150" y="4201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Convolutional Neural Network</a:t>
            </a:r>
            <a:endParaRPr/>
          </a:p>
        </p:txBody>
      </p:sp>
      <p:sp>
        <p:nvSpPr>
          <p:cNvPr id="190" name="Google Shape;190;p23"/>
          <p:cNvSpPr txBox="1">
            <a:spLocks noGrp="1"/>
          </p:cNvSpPr>
          <p:nvPr>
            <p:ph type="body" idx="1"/>
          </p:nvPr>
        </p:nvSpPr>
        <p:spPr>
          <a:xfrm>
            <a:off x="819150" y="1264875"/>
            <a:ext cx="75057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Deep Learning Algorithm</a:t>
            </a:r>
            <a:endParaRPr sz="1800"/>
          </a:p>
          <a:p>
            <a:pPr marL="457200" lvl="0" indent="-342900" algn="l" rtl="0">
              <a:spcBef>
                <a:spcPts val="0"/>
              </a:spcBef>
              <a:spcAft>
                <a:spcPts val="0"/>
              </a:spcAft>
              <a:buSzPts val="1800"/>
              <a:buChar char="●"/>
            </a:pPr>
            <a:r>
              <a:rPr lang="en" sz="1800"/>
              <a:t>A basic question : Why ConvNets over Multi Layer Perceptron ?</a:t>
            </a:r>
            <a:endParaRPr sz="1800"/>
          </a:p>
          <a:p>
            <a:pPr marL="457200" lvl="0" indent="-342900" algn="l" rtl="0">
              <a:spcBef>
                <a:spcPts val="0"/>
              </a:spcBef>
              <a:spcAft>
                <a:spcPts val="0"/>
              </a:spcAft>
              <a:buSzPts val="1800"/>
              <a:buChar char="●"/>
            </a:pPr>
            <a:r>
              <a:rPr lang="en" sz="1800"/>
              <a:t>Answer - </a:t>
            </a:r>
            <a:endParaRPr sz="1800"/>
          </a:p>
          <a:p>
            <a:pPr marL="914400" lvl="1" indent="-342900" algn="l" rtl="0">
              <a:spcBef>
                <a:spcPts val="0"/>
              </a:spcBef>
              <a:spcAft>
                <a:spcPts val="0"/>
              </a:spcAft>
              <a:buSzPts val="1800"/>
              <a:buChar char="○"/>
            </a:pPr>
            <a:r>
              <a:rPr lang="en" sz="1800"/>
              <a:t>In MLP, total number of parameters - very high, ConvNets allow parameter sharing, weight sharing </a:t>
            </a:r>
            <a:endParaRPr sz="1800"/>
          </a:p>
          <a:p>
            <a:pPr marL="914400" lvl="1" indent="-342900" algn="l" rtl="0">
              <a:spcBef>
                <a:spcPts val="0"/>
              </a:spcBef>
              <a:spcAft>
                <a:spcPts val="0"/>
              </a:spcAft>
              <a:buSzPts val="1800"/>
              <a:buChar char="○"/>
            </a:pPr>
            <a:r>
              <a:rPr lang="en" sz="1800"/>
              <a:t>Preprocessing in ConvNets - much lower than in MLP</a:t>
            </a:r>
            <a:endParaRPr sz="1800"/>
          </a:p>
          <a:p>
            <a:pPr marL="914400" lvl="1" indent="-342900" algn="l" rtl="0">
              <a:spcBef>
                <a:spcPts val="0"/>
              </a:spcBef>
              <a:spcAft>
                <a:spcPts val="0"/>
              </a:spcAft>
              <a:buSzPts val="1800"/>
              <a:buChar char="○"/>
            </a:pPr>
            <a:r>
              <a:rPr lang="en" sz="1800"/>
              <a:t>CNNs capture local connectivity</a:t>
            </a:r>
            <a:endParaRPr sz="1800"/>
          </a:p>
          <a:p>
            <a:pPr marL="914400" lvl="1" indent="-342900" algn="l" rtl="0">
              <a:spcBef>
                <a:spcPts val="0"/>
              </a:spcBef>
              <a:spcAft>
                <a:spcPts val="0"/>
              </a:spcAft>
              <a:buSzPts val="1800"/>
              <a:buChar char="○"/>
            </a:pPr>
            <a:r>
              <a:rPr lang="en" sz="1800"/>
              <a:t>Spatial information is lost in MLP</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Convolutional Neural Network</a:t>
            </a:r>
            <a:endParaRPr/>
          </a:p>
        </p:txBody>
      </p:sp>
      <p:sp>
        <p:nvSpPr>
          <p:cNvPr id="196" name="Google Shape;196;p2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Role of ConvNet - reduction of sizes of images such that they are easier to process, without losing important features</a:t>
            </a:r>
            <a:endParaRPr sz="1800"/>
          </a:p>
          <a:p>
            <a:pPr marL="457200" lvl="0" indent="-342900" algn="l" rtl="0">
              <a:spcBef>
                <a:spcPts val="0"/>
              </a:spcBef>
              <a:spcAft>
                <a:spcPts val="0"/>
              </a:spcAft>
              <a:buSzPts val="1800"/>
              <a:buChar char="●"/>
            </a:pPr>
            <a:r>
              <a:rPr lang="en" sz="1800"/>
              <a:t>3 types of layers :</a:t>
            </a:r>
            <a:endParaRPr sz="1800"/>
          </a:p>
          <a:p>
            <a:pPr marL="914400" lvl="1" indent="-342900" algn="l" rtl="0">
              <a:spcBef>
                <a:spcPts val="0"/>
              </a:spcBef>
              <a:spcAft>
                <a:spcPts val="0"/>
              </a:spcAft>
              <a:buSzPts val="1800"/>
              <a:buChar char="○"/>
            </a:pPr>
            <a:r>
              <a:rPr lang="en" sz="1800"/>
              <a:t>Convolution Layer</a:t>
            </a:r>
            <a:endParaRPr sz="1800"/>
          </a:p>
          <a:p>
            <a:pPr marL="914400" lvl="1" indent="-342900" algn="l" rtl="0">
              <a:spcBef>
                <a:spcPts val="0"/>
              </a:spcBef>
              <a:spcAft>
                <a:spcPts val="0"/>
              </a:spcAft>
              <a:buSzPts val="1800"/>
              <a:buChar char="○"/>
            </a:pPr>
            <a:r>
              <a:rPr lang="en" sz="1800"/>
              <a:t>Pooling Layer</a:t>
            </a:r>
            <a:endParaRPr sz="1800"/>
          </a:p>
          <a:p>
            <a:pPr marL="914400" lvl="1" indent="-342900" algn="l" rtl="0">
              <a:spcBef>
                <a:spcPts val="0"/>
              </a:spcBef>
              <a:spcAft>
                <a:spcPts val="0"/>
              </a:spcAft>
              <a:buSzPts val="1800"/>
              <a:buChar char="○"/>
            </a:pPr>
            <a:r>
              <a:rPr lang="en" sz="1800"/>
              <a:t>Fully Connected Layer</a:t>
            </a:r>
            <a:endParaRPr sz="1800"/>
          </a:p>
          <a:p>
            <a:pPr marL="914400" lvl="0" indent="0" algn="l" rtl="0">
              <a:spcBef>
                <a:spcPts val="1600"/>
              </a:spcBef>
              <a:spcAft>
                <a:spcPts val="1600"/>
              </a:spcAft>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819150" y="401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Convolution Layer</a:t>
            </a:r>
            <a:endParaRPr/>
          </a:p>
        </p:txBody>
      </p:sp>
      <p:pic>
        <p:nvPicPr>
          <p:cNvPr id="202" name="Google Shape;202;p25"/>
          <p:cNvPicPr preferRelativeResize="0"/>
          <p:nvPr/>
        </p:nvPicPr>
        <p:blipFill>
          <a:blip r:embed="rId3">
            <a:alphaModFix/>
          </a:blip>
          <a:stretch>
            <a:fillRect/>
          </a:stretch>
        </p:blipFill>
        <p:spPr>
          <a:xfrm>
            <a:off x="313950" y="1071525"/>
            <a:ext cx="2239100" cy="1775075"/>
          </a:xfrm>
          <a:prstGeom prst="rect">
            <a:avLst/>
          </a:prstGeom>
          <a:noFill/>
          <a:ln>
            <a:noFill/>
          </a:ln>
        </p:spPr>
      </p:pic>
      <p:sp>
        <p:nvSpPr>
          <p:cNvPr id="203" name="Google Shape;203;p25"/>
          <p:cNvSpPr/>
          <p:nvPr/>
        </p:nvSpPr>
        <p:spPr>
          <a:xfrm>
            <a:off x="2786075" y="1821650"/>
            <a:ext cx="520500" cy="229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25"/>
          <p:cNvPicPr preferRelativeResize="0"/>
          <p:nvPr/>
        </p:nvPicPr>
        <p:blipFill>
          <a:blip r:embed="rId4">
            <a:alphaModFix/>
          </a:blip>
          <a:stretch>
            <a:fillRect/>
          </a:stretch>
        </p:blipFill>
        <p:spPr>
          <a:xfrm>
            <a:off x="3780450" y="1356275"/>
            <a:ext cx="2073788" cy="1490325"/>
          </a:xfrm>
          <a:prstGeom prst="rect">
            <a:avLst/>
          </a:prstGeom>
          <a:noFill/>
          <a:ln>
            <a:noFill/>
          </a:ln>
        </p:spPr>
      </p:pic>
      <p:sp>
        <p:nvSpPr>
          <p:cNvPr id="205" name="Google Shape;205;p25"/>
          <p:cNvSpPr/>
          <p:nvPr/>
        </p:nvSpPr>
        <p:spPr>
          <a:xfrm>
            <a:off x="6138550" y="1821650"/>
            <a:ext cx="688800" cy="229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5"/>
          <p:cNvSpPr txBox="1"/>
          <p:nvPr/>
        </p:nvSpPr>
        <p:spPr>
          <a:xfrm>
            <a:off x="6949850" y="1757038"/>
            <a:ext cx="1576800" cy="6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Further continues</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819150" y="5852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Pooling Layer (Max Pooling, Average Pooling) </a:t>
            </a:r>
            <a:endParaRPr/>
          </a:p>
          <a:p>
            <a:pPr marL="457200" lvl="0" indent="0" algn="l" rtl="0">
              <a:spcBef>
                <a:spcPts val="0"/>
              </a:spcBef>
              <a:spcAft>
                <a:spcPts val="0"/>
              </a:spcAft>
              <a:buNone/>
            </a:pPr>
            <a:endParaRPr/>
          </a:p>
        </p:txBody>
      </p:sp>
      <p:pic>
        <p:nvPicPr>
          <p:cNvPr id="212" name="Google Shape;212;p26"/>
          <p:cNvPicPr preferRelativeResize="0"/>
          <p:nvPr/>
        </p:nvPicPr>
        <p:blipFill>
          <a:blip r:embed="rId3">
            <a:alphaModFix/>
          </a:blip>
          <a:stretch>
            <a:fillRect/>
          </a:stretch>
        </p:blipFill>
        <p:spPr>
          <a:xfrm>
            <a:off x="915770" y="1683875"/>
            <a:ext cx="2284975" cy="2087000"/>
          </a:xfrm>
          <a:prstGeom prst="rect">
            <a:avLst/>
          </a:prstGeom>
          <a:noFill/>
          <a:ln>
            <a:noFill/>
          </a:ln>
        </p:spPr>
      </p:pic>
      <p:sp>
        <p:nvSpPr>
          <p:cNvPr id="213" name="Google Shape;213;p26"/>
          <p:cNvSpPr/>
          <p:nvPr/>
        </p:nvSpPr>
        <p:spPr>
          <a:xfrm>
            <a:off x="3551475" y="2495200"/>
            <a:ext cx="520500" cy="30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 name="Google Shape;214;p26"/>
          <p:cNvPicPr preferRelativeResize="0"/>
          <p:nvPr/>
        </p:nvPicPr>
        <p:blipFill>
          <a:blip r:embed="rId4">
            <a:alphaModFix/>
          </a:blip>
          <a:stretch>
            <a:fillRect/>
          </a:stretch>
        </p:blipFill>
        <p:spPr>
          <a:xfrm>
            <a:off x="4178450" y="1800200"/>
            <a:ext cx="2515050" cy="2159100"/>
          </a:xfrm>
          <a:prstGeom prst="rect">
            <a:avLst/>
          </a:prstGeom>
          <a:noFill/>
          <a:ln>
            <a:noFill/>
          </a:ln>
        </p:spPr>
      </p:pic>
      <p:sp>
        <p:nvSpPr>
          <p:cNvPr id="215" name="Google Shape;215;p26"/>
          <p:cNvSpPr txBox="1"/>
          <p:nvPr/>
        </p:nvSpPr>
        <p:spPr>
          <a:xfrm>
            <a:off x="2862600" y="4071950"/>
            <a:ext cx="2939100" cy="3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Fig : Max Pooling</a:t>
            </a:r>
            <a:endParaRPr>
              <a:latin typeface="Calibri"/>
              <a:ea typeface="Calibri"/>
              <a:cs typeface="Calibri"/>
              <a:sym typeface="Calibri"/>
            </a:endParaRPr>
          </a:p>
        </p:txBody>
      </p:sp>
      <p:sp>
        <p:nvSpPr>
          <p:cNvPr id="216" name="Google Shape;216;p26"/>
          <p:cNvSpPr/>
          <p:nvPr/>
        </p:nvSpPr>
        <p:spPr>
          <a:xfrm>
            <a:off x="6799975" y="2533600"/>
            <a:ext cx="688800" cy="229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txBox="1"/>
          <p:nvPr/>
        </p:nvSpPr>
        <p:spPr>
          <a:xfrm>
            <a:off x="7671200" y="2276248"/>
            <a:ext cx="1063200" cy="5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Further continues</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Fully Connected Layer ( as in MLP) </a:t>
            </a:r>
            <a:endParaRPr/>
          </a:p>
        </p:txBody>
      </p:sp>
      <p:pic>
        <p:nvPicPr>
          <p:cNvPr id="223" name="Google Shape;223;p27"/>
          <p:cNvPicPr preferRelativeResize="0"/>
          <p:nvPr/>
        </p:nvPicPr>
        <p:blipFill>
          <a:blip r:embed="rId3">
            <a:alphaModFix/>
          </a:blip>
          <a:stretch>
            <a:fillRect/>
          </a:stretch>
        </p:blipFill>
        <p:spPr>
          <a:xfrm>
            <a:off x="1124525" y="1660875"/>
            <a:ext cx="6894951" cy="3038500"/>
          </a:xfrm>
          <a:prstGeom prst="rect">
            <a:avLst/>
          </a:prstGeom>
          <a:noFill/>
          <a:ln>
            <a:noFill/>
          </a:ln>
        </p:spPr>
      </p:pic>
      <p:sp>
        <p:nvSpPr>
          <p:cNvPr id="224" name="Google Shape;224;p27"/>
          <p:cNvSpPr txBox="1"/>
          <p:nvPr/>
        </p:nvSpPr>
        <p:spPr>
          <a:xfrm>
            <a:off x="3393175" y="4590725"/>
            <a:ext cx="2594700" cy="2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Fig : Basic Architecture of CNN</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8"/>
          <p:cNvPicPr preferRelativeResize="0"/>
          <p:nvPr/>
        </p:nvPicPr>
        <p:blipFill>
          <a:blip r:embed="rId3">
            <a:alphaModFix/>
          </a:blip>
          <a:stretch>
            <a:fillRect/>
          </a:stretch>
        </p:blipFill>
        <p:spPr>
          <a:xfrm>
            <a:off x="512075" y="238712"/>
            <a:ext cx="3826175" cy="4666074"/>
          </a:xfrm>
          <a:prstGeom prst="rect">
            <a:avLst/>
          </a:prstGeom>
          <a:noFill/>
          <a:ln>
            <a:noFill/>
          </a:ln>
        </p:spPr>
      </p:pic>
      <p:pic>
        <p:nvPicPr>
          <p:cNvPr id="230" name="Google Shape;230;p28"/>
          <p:cNvPicPr preferRelativeResize="0"/>
          <p:nvPr/>
        </p:nvPicPr>
        <p:blipFill>
          <a:blip r:embed="rId4">
            <a:alphaModFix/>
          </a:blip>
          <a:stretch>
            <a:fillRect/>
          </a:stretch>
        </p:blipFill>
        <p:spPr>
          <a:xfrm>
            <a:off x="4215275" y="384400"/>
            <a:ext cx="4490275" cy="1512850"/>
          </a:xfrm>
          <a:prstGeom prst="rect">
            <a:avLst/>
          </a:prstGeom>
          <a:noFill/>
          <a:ln>
            <a:noFill/>
          </a:ln>
        </p:spPr>
      </p:pic>
      <p:sp>
        <p:nvSpPr>
          <p:cNvPr id="231" name="Google Shape;231;p28"/>
          <p:cNvSpPr txBox="1"/>
          <p:nvPr/>
        </p:nvSpPr>
        <p:spPr>
          <a:xfrm>
            <a:off x="4424025" y="2127825"/>
            <a:ext cx="4056600" cy="688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sz="1800">
                <a:latin typeface="Calibri"/>
                <a:ea typeface="Calibri"/>
                <a:cs typeface="Calibri"/>
                <a:sym typeface="Calibri"/>
              </a:rPr>
              <a:t>Trained for 100 epochs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Training set - 900 images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Validation Set - 100 images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Categorical Cross Entropy used as loss function</a:t>
            </a:r>
            <a:endParaRPr sz="18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Confusion Matrix</a:t>
            </a:r>
            <a:endParaRPr/>
          </a:p>
        </p:txBody>
      </p:sp>
      <p:pic>
        <p:nvPicPr>
          <p:cNvPr id="237" name="Google Shape;237;p29"/>
          <p:cNvPicPr preferRelativeResize="0"/>
          <p:nvPr/>
        </p:nvPicPr>
        <p:blipFill>
          <a:blip r:embed="rId3">
            <a:alphaModFix/>
          </a:blip>
          <a:stretch>
            <a:fillRect/>
          </a:stretch>
        </p:blipFill>
        <p:spPr>
          <a:xfrm>
            <a:off x="4243048" y="414075"/>
            <a:ext cx="3817675" cy="4315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Convolutional Recurrent Neural Network </a:t>
            </a:r>
            <a:endParaRPr/>
          </a:p>
        </p:txBody>
      </p:sp>
      <p:sp>
        <p:nvSpPr>
          <p:cNvPr id="243" name="Google Shape;243;p3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73763"/>
              </a:buClr>
              <a:buSzPts val="1800"/>
              <a:buChar char="●"/>
            </a:pPr>
            <a:r>
              <a:rPr lang="en" sz="1800">
                <a:solidFill>
                  <a:srgbClr val="073763"/>
                </a:solidFill>
              </a:rPr>
              <a:t>Stands for Convolutional Neural Network - Long Short Term Memory</a:t>
            </a:r>
            <a:endParaRPr sz="1800">
              <a:solidFill>
                <a:srgbClr val="073763"/>
              </a:solidFill>
            </a:endParaRPr>
          </a:p>
          <a:p>
            <a:pPr marL="457200" lvl="0" indent="-342900" algn="l" rtl="0">
              <a:spcBef>
                <a:spcPts val="0"/>
              </a:spcBef>
              <a:spcAft>
                <a:spcPts val="0"/>
              </a:spcAft>
              <a:buClr>
                <a:srgbClr val="073763"/>
              </a:buClr>
              <a:buSzPts val="1800"/>
              <a:buChar char="●"/>
            </a:pPr>
            <a:r>
              <a:rPr lang="en" sz="1800">
                <a:solidFill>
                  <a:srgbClr val="073763"/>
                </a:solidFill>
              </a:rPr>
              <a:t>Deep Learning Algorithm</a:t>
            </a:r>
            <a:endParaRPr sz="1800">
              <a:solidFill>
                <a:srgbClr val="073763"/>
              </a:solidFill>
            </a:endParaRPr>
          </a:p>
          <a:p>
            <a:pPr marL="457200" lvl="0" indent="-342900" algn="l" rtl="0">
              <a:spcBef>
                <a:spcPts val="0"/>
              </a:spcBef>
              <a:spcAft>
                <a:spcPts val="0"/>
              </a:spcAft>
              <a:buClr>
                <a:srgbClr val="073763"/>
              </a:buClr>
              <a:buSzPts val="1800"/>
              <a:buChar char="●"/>
            </a:pPr>
            <a:r>
              <a:rPr lang="en" sz="1800">
                <a:solidFill>
                  <a:srgbClr val="073763"/>
                </a:solidFill>
              </a:rPr>
              <a:t>Why use both CNN and RNN?</a:t>
            </a:r>
            <a:endParaRPr sz="1800">
              <a:solidFill>
                <a:srgbClr val="073763"/>
              </a:solidFill>
            </a:endParaRPr>
          </a:p>
          <a:p>
            <a:pPr marL="914400" lvl="1" indent="-342900" algn="l" rtl="0">
              <a:spcBef>
                <a:spcPts val="0"/>
              </a:spcBef>
              <a:spcAft>
                <a:spcPts val="0"/>
              </a:spcAft>
              <a:buClr>
                <a:srgbClr val="073763"/>
              </a:buClr>
              <a:buSzPts val="1800"/>
              <a:buChar char="○"/>
            </a:pPr>
            <a:r>
              <a:rPr lang="en" sz="1800">
                <a:solidFill>
                  <a:srgbClr val="073763"/>
                </a:solidFill>
              </a:rPr>
              <a:t>CNN - makes sense - each spectrogram is an image</a:t>
            </a:r>
            <a:endParaRPr sz="1800">
              <a:solidFill>
                <a:srgbClr val="073763"/>
              </a:solidFill>
            </a:endParaRPr>
          </a:p>
          <a:p>
            <a:pPr marL="914400" lvl="1" indent="-342900" algn="l" rtl="0">
              <a:spcBef>
                <a:spcPts val="0"/>
              </a:spcBef>
              <a:spcAft>
                <a:spcPts val="0"/>
              </a:spcAft>
              <a:buClr>
                <a:srgbClr val="073763"/>
              </a:buClr>
              <a:buSzPts val="1800"/>
              <a:buChar char="○"/>
            </a:pPr>
            <a:r>
              <a:rPr lang="en" sz="1800">
                <a:solidFill>
                  <a:srgbClr val="073763"/>
                </a:solidFill>
              </a:rPr>
              <a:t>RNN -</a:t>
            </a:r>
            <a:r>
              <a:rPr lang="en" sz="1800">
                <a:solidFill>
                  <a:srgbClr val="073763"/>
                </a:solidFill>
                <a:highlight>
                  <a:srgbClr val="FFFFFF"/>
                </a:highlight>
              </a:rPr>
              <a:t> excel in understanding sequential data ( Here, we use CNN-LSTM as LSTM captures long-term dependencies )</a:t>
            </a:r>
            <a:endParaRPr sz="1800">
              <a:solidFill>
                <a:srgbClr val="073763"/>
              </a:solidFill>
            </a:endParaRPr>
          </a:p>
          <a:p>
            <a:pPr marL="0" lvl="0" indent="0" algn="l" rtl="0">
              <a:spcBef>
                <a:spcPts val="1600"/>
              </a:spcBef>
              <a:spcAft>
                <a:spcPts val="1600"/>
              </a:spcAft>
              <a:buNone/>
            </a:pPr>
            <a:r>
              <a:rPr lang="en" sz="1800"/>
              <a:t>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819150" y="18559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CNN-LSTM Architecture (next slide)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2625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35" name="Google Shape;135;p14"/>
          <p:cNvSpPr txBox="1">
            <a:spLocks noGrp="1"/>
          </p:cNvSpPr>
          <p:nvPr>
            <p:ph type="body" idx="1"/>
          </p:nvPr>
        </p:nvSpPr>
        <p:spPr>
          <a:xfrm>
            <a:off x="819150" y="844150"/>
            <a:ext cx="7505700" cy="403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Background</a:t>
            </a:r>
            <a:endParaRPr sz="1800"/>
          </a:p>
          <a:p>
            <a:pPr marL="914400" lvl="1" indent="-342900" algn="l" rtl="0">
              <a:spcBef>
                <a:spcPts val="0"/>
              </a:spcBef>
              <a:spcAft>
                <a:spcPts val="0"/>
              </a:spcAft>
              <a:buSzPts val="1800"/>
              <a:buChar char="○"/>
            </a:pPr>
            <a:r>
              <a:rPr lang="en" sz="1800"/>
              <a:t>Music Information Retrieval </a:t>
            </a:r>
            <a:endParaRPr sz="1800"/>
          </a:p>
          <a:p>
            <a:pPr marL="914400" lvl="1" indent="-342900" algn="l" rtl="0">
              <a:spcBef>
                <a:spcPts val="0"/>
              </a:spcBef>
              <a:spcAft>
                <a:spcPts val="0"/>
              </a:spcAft>
              <a:buSzPts val="1800"/>
              <a:buChar char="○"/>
            </a:pPr>
            <a:r>
              <a:rPr lang="en" sz="1800"/>
              <a:t>Need for Automatic music genre classification</a:t>
            </a:r>
            <a:endParaRPr sz="1800"/>
          </a:p>
          <a:p>
            <a:pPr marL="457200" lvl="0" indent="-342900" algn="l" rtl="0">
              <a:spcBef>
                <a:spcPts val="0"/>
              </a:spcBef>
              <a:spcAft>
                <a:spcPts val="0"/>
              </a:spcAft>
              <a:buSzPts val="1800"/>
              <a:buChar char="●"/>
            </a:pPr>
            <a:r>
              <a:rPr lang="en" sz="1800"/>
              <a:t>Overall flow of the proposed systems</a:t>
            </a:r>
            <a:endParaRPr sz="1800"/>
          </a:p>
          <a:p>
            <a:pPr marL="457200" lvl="0" indent="-342900" algn="l" rtl="0">
              <a:spcBef>
                <a:spcPts val="0"/>
              </a:spcBef>
              <a:spcAft>
                <a:spcPts val="0"/>
              </a:spcAft>
              <a:buSzPts val="1800"/>
              <a:buChar char="●"/>
            </a:pPr>
            <a:r>
              <a:rPr lang="en" sz="1800"/>
              <a:t>Dataset used</a:t>
            </a:r>
            <a:endParaRPr sz="1800"/>
          </a:p>
          <a:p>
            <a:pPr marL="457200" lvl="0" indent="-342900" algn="l" rtl="0">
              <a:spcBef>
                <a:spcPts val="0"/>
              </a:spcBef>
              <a:spcAft>
                <a:spcPts val="0"/>
              </a:spcAft>
              <a:buSzPts val="1800"/>
              <a:buChar char="●"/>
            </a:pPr>
            <a:r>
              <a:rPr lang="en" sz="1800"/>
              <a:t>Classifiers</a:t>
            </a:r>
            <a:endParaRPr sz="1800"/>
          </a:p>
          <a:p>
            <a:pPr marL="914400" lvl="1" indent="-342900" algn="l" rtl="0">
              <a:spcBef>
                <a:spcPts val="0"/>
              </a:spcBef>
              <a:spcAft>
                <a:spcPts val="0"/>
              </a:spcAft>
              <a:buSzPts val="1800"/>
              <a:buChar char="○"/>
            </a:pPr>
            <a:r>
              <a:rPr lang="en" sz="1800"/>
              <a:t>Neural Networks</a:t>
            </a:r>
            <a:r>
              <a:rPr lang="en" sz="1800">
                <a:solidFill>
                  <a:srgbClr val="000000"/>
                </a:solidFill>
              </a:rPr>
              <a:t>: CNN, CNN-LSTM, BBNN</a:t>
            </a:r>
            <a:endParaRPr sz="1800">
              <a:solidFill>
                <a:srgbClr val="000000"/>
              </a:solidFill>
            </a:endParaRPr>
          </a:p>
          <a:p>
            <a:pPr marL="914400" lvl="1" indent="-342900" algn="l" rtl="0">
              <a:spcBef>
                <a:spcPts val="0"/>
              </a:spcBef>
              <a:spcAft>
                <a:spcPts val="0"/>
              </a:spcAft>
              <a:buSzPts val="1800"/>
              <a:buChar char="○"/>
            </a:pPr>
            <a:r>
              <a:rPr lang="en" sz="1800"/>
              <a:t>SVM</a:t>
            </a:r>
            <a:endParaRPr sz="1800"/>
          </a:p>
          <a:p>
            <a:pPr marL="914400" lvl="1" indent="-342900" algn="l" rtl="0">
              <a:spcBef>
                <a:spcPts val="0"/>
              </a:spcBef>
              <a:spcAft>
                <a:spcPts val="0"/>
              </a:spcAft>
              <a:buSzPts val="1800"/>
              <a:buChar char="○"/>
            </a:pPr>
            <a:r>
              <a:rPr lang="en" sz="1800"/>
              <a:t>Logistic Regression</a:t>
            </a:r>
            <a:endParaRPr sz="1800"/>
          </a:p>
          <a:p>
            <a:pPr marL="457200" lvl="0" indent="-342900" algn="l" rtl="0">
              <a:spcBef>
                <a:spcPts val="0"/>
              </a:spcBef>
              <a:spcAft>
                <a:spcPts val="0"/>
              </a:spcAft>
              <a:buSzPts val="1800"/>
              <a:buChar char="●"/>
            </a:pPr>
            <a:r>
              <a:rPr lang="en" sz="1800"/>
              <a:t>Contributions and Results</a:t>
            </a:r>
            <a:endParaRPr sz="1800"/>
          </a:p>
          <a:p>
            <a:pPr marL="457200" lvl="0" indent="-342900" algn="l" rtl="0">
              <a:spcBef>
                <a:spcPts val="0"/>
              </a:spcBef>
              <a:spcAft>
                <a:spcPts val="0"/>
              </a:spcAft>
              <a:buSzPts val="1800"/>
              <a:buChar char="●"/>
            </a:pPr>
            <a:r>
              <a:rPr lang="en" sz="1800"/>
              <a:t>Comparison with existing work and Future scope</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2"/>
          <p:cNvPicPr preferRelativeResize="0"/>
          <p:nvPr/>
        </p:nvPicPr>
        <p:blipFill>
          <a:blip r:embed="rId3">
            <a:alphaModFix/>
          </a:blip>
          <a:stretch>
            <a:fillRect/>
          </a:stretch>
        </p:blipFill>
        <p:spPr>
          <a:xfrm>
            <a:off x="183700" y="0"/>
            <a:ext cx="488325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body" idx="1"/>
          </p:nvPr>
        </p:nvSpPr>
        <p:spPr>
          <a:xfrm>
            <a:off x="819150" y="1194700"/>
            <a:ext cx="7505700" cy="24480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Font typeface="Calibri"/>
              <a:buChar char="●"/>
            </a:pPr>
            <a:r>
              <a:rPr lang="en" sz="1800">
                <a:solidFill>
                  <a:srgbClr val="000000"/>
                </a:solidFill>
              </a:rPr>
              <a:t>Trained for 200 epochs</a:t>
            </a:r>
            <a:endParaRPr sz="1800">
              <a:solidFill>
                <a:srgbClr val="000000"/>
              </a:solidFill>
            </a:endParaRPr>
          </a:p>
          <a:p>
            <a:pPr marL="457200" lvl="0" indent="-342900" algn="l" rtl="0">
              <a:lnSpc>
                <a:spcPct val="100000"/>
              </a:lnSpc>
              <a:spcBef>
                <a:spcPts val="0"/>
              </a:spcBef>
              <a:spcAft>
                <a:spcPts val="0"/>
              </a:spcAft>
              <a:buClr>
                <a:srgbClr val="000000"/>
              </a:buClr>
              <a:buSzPts val="1800"/>
              <a:buFont typeface="Calibri"/>
              <a:buChar char="●"/>
            </a:pPr>
            <a:r>
              <a:rPr lang="en" sz="1800">
                <a:solidFill>
                  <a:srgbClr val="000000"/>
                </a:solidFill>
              </a:rPr>
              <a:t>Training set - 900 images</a:t>
            </a:r>
            <a:endParaRPr sz="1800">
              <a:solidFill>
                <a:srgbClr val="000000"/>
              </a:solidFill>
            </a:endParaRPr>
          </a:p>
          <a:p>
            <a:pPr marL="457200" lvl="0" indent="-342900" algn="l" rtl="0">
              <a:lnSpc>
                <a:spcPct val="100000"/>
              </a:lnSpc>
              <a:spcBef>
                <a:spcPts val="0"/>
              </a:spcBef>
              <a:spcAft>
                <a:spcPts val="0"/>
              </a:spcAft>
              <a:buClr>
                <a:srgbClr val="000000"/>
              </a:buClr>
              <a:buSzPts val="1800"/>
              <a:buFont typeface="Calibri"/>
              <a:buChar char="●"/>
            </a:pPr>
            <a:r>
              <a:rPr lang="en" sz="1800">
                <a:solidFill>
                  <a:srgbClr val="000000"/>
                </a:solidFill>
              </a:rPr>
              <a:t>Validation Set - 100 images</a:t>
            </a:r>
            <a:endParaRPr sz="1800">
              <a:solidFill>
                <a:srgbClr val="000000"/>
              </a:solidFill>
            </a:endParaRPr>
          </a:p>
          <a:p>
            <a:pPr marL="457200" lvl="0" indent="-342900" algn="l" rtl="0">
              <a:lnSpc>
                <a:spcPct val="100000"/>
              </a:lnSpc>
              <a:spcBef>
                <a:spcPts val="0"/>
              </a:spcBef>
              <a:spcAft>
                <a:spcPts val="0"/>
              </a:spcAft>
              <a:buClr>
                <a:srgbClr val="000000"/>
              </a:buClr>
              <a:buSzPts val="1800"/>
              <a:buFont typeface="Calibri"/>
              <a:buChar char="●"/>
            </a:pPr>
            <a:r>
              <a:rPr lang="en" sz="1800">
                <a:solidFill>
                  <a:srgbClr val="000000"/>
                </a:solidFill>
              </a:rPr>
              <a:t>Categorical Cross Entropy used as loss function</a:t>
            </a:r>
            <a:endParaRPr sz="1800">
              <a:solidFill>
                <a:srgbClr val="000000"/>
              </a:solidFill>
            </a:endParaRPr>
          </a:p>
          <a:p>
            <a:pPr marL="457200" lvl="0" indent="-342900" algn="l" rtl="0">
              <a:lnSpc>
                <a:spcPct val="100000"/>
              </a:lnSpc>
              <a:spcBef>
                <a:spcPts val="0"/>
              </a:spcBef>
              <a:spcAft>
                <a:spcPts val="0"/>
              </a:spcAft>
              <a:buClr>
                <a:srgbClr val="000000"/>
              </a:buClr>
              <a:buSzPts val="1800"/>
              <a:buFont typeface="Arial"/>
              <a:buChar char="●"/>
            </a:pPr>
            <a:r>
              <a:rPr lang="en" sz="1800">
                <a:solidFill>
                  <a:srgbClr val="000000"/>
                </a:solidFill>
              </a:rPr>
              <a:t>Test Accuracy : 48 %</a:t>
            </a:r>
            <a:endParaRPr sz="18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819150" y="4326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Bottom-up Broadcast Neural network</a:t>
            </a:r>
            <a:endParaRPr/>
          </a:p>
        </p:txBody>
      </p:sp>
      <p:sp>
        <p:nvSpPr>
          <p:cNvPr id="264" name="Google Shape;264;p34"/>
          <p:cNvSpPr txBox="1">
            <a:spLocks noGrp="1"/>
          </p:cNvSpPr>
          <p:nvPr>
            <p:ph type="body" idx="1"/>
          </p:nvPr>
        </p:nvSpPr>
        <p:spPr>
          <a:xfrm>
            <a:off x="819150" y="1117200"/>
            <a:ext cx="7505700" cy="3697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Input is an image of mel-spectrogram (288 X 432 X 3)</a:t>
            </a:r>
            <a:endParaRPr sz="1800"/>
          </a:p>
          <a:p>
            <a:pPr marL="457200" lvl="0" indent="-342900" algn="l" rtl="0">
              <a:spcBef>
                <a:spcPts val="0"/>
              </a:spcBef>
              <a:spcAft>
                <a:spcPts val="0"/>
              </a:spcAft>
              <a:buSzPts val="1800"/>
              <a:buChar char="●"/>
            </a:pPr>
            <a:r>
              <a:rPr lang="en" sz="1800"/>
              <a:t>It is an architecture of CNN </a:t>
            </a:r>
            <a:endParaRPr sz="1800"/>
          </a:p>
          <a:p>
            <a:pPr marL="457200" lvl="0" indent="-342900" algn="l" rtl="0">
              <a:spcBef>
                <a:spcPts val="0"/>
              </a:spcBef>
              <a:spcAft>
                <a:spcPts val="0"/>
              </a:spcAft>
              <a:buSzPts val="1800"/>
              <a:buChar char="●"/>
            </a:pPr>
            <a:r>
              <a:rPr lang="en" sz="1800"/>
              <a:t>Trained for 100 epochs (training set 900 samples, validation set 100 samples)</a:t>
            </a:r>
            <a:endParaRPr sz="1800"/>
          </a:p>
          <a:p>
            <a:pPr marL="457200" lvl="0" indent="-342900" algn="l" rtl="0">
              <a:spcBef>
                <a:spcPts val="0"/>
              </a:spcBef>
              <a:spcAft>
                <a:spcPts val="0"/>
              </a:spcAft>
              <a:buSzPts val="1800"/>
              <a:buChar char="●"/>
            </a:pPr>
            <a:r>
              <a:rPr lang="en" sz="1800"/>
              <a:t>Consists of 3 inception blocks </a:t>
            </a:r>
            <a:endParaRPr sz="1800"/>
          </a:p>
          <a:p>
            <a:pPr marL="457200" lvl="0" indent="-342900" algn="l" rtl="0">
              <a:spcBef>
                <a:spcPts val="0"/>
              </a:spcBef>
              <a:spcAft>
                <a:spcPts val="0"/>
              </a:spcAft>
              <a:buSzPts val="1800"/>
              <a:buChar char="●"/>
            </a:pPr>
            <a:r>
              <a:rPr lang="en" sz="1800"/>
              <a:t>Categorical cross entropy used as loss function</a:t>
            </a:r>
            <a:endParaRPr sz="1800"/>
          </a:p>
          <a:p>
            <a:pPr marL="0" lvl="0" indent="0" algn="l" rtl="0">
              <a:spcBef>
                <a:spcPts val="1600"/>
              </a:spcBef>
              <a:spcAft>
                <a:spcPts val="1600"/>
              </a:spcAft>
              <a:buNone/>
            </a:pP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35"/>
          <p:cNvSpPr txBox="1">
            <a:spLocks noGrp="1"/>
          </p:cNvSpPr>
          <p:nvPr>
            <p:ph type="body" idx="1"/>
          </p:nvPr>
        </p:nvSpPr>
        <p:spPr>
          <a:xfrm>
            <a:off x="819150" y="344375"/>
            <a:ext cx="7505700" cy="4094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800" b="1"/>
              <a:t>Intuition behind this architecture - </a:t>
            </a:r>
            <a:endParaRPr sz="1800" b="1"/>
          </a:p>
          <a:p>
            <a:pPr marL="457200" lvl="0" indent="-342900" algn="l" rtl="0">
              <a:spcBef>
                <a:spcPts val="1600"/>
              </a:spcBef>
              <a:spcAft>
                <a:spcPts val="0"/>
              </a:spcAft>
              <a:buSzPts val="1800"/>
              <a:buAutoNum type="arabicParenR"/>
            </a:pPr>
            <a:r>
              <a:rPr lang="en" sz="1800"/>
              <a:t>[4] low-level features tend to be more contributed for improving the genre classification performance (Choi et al., 2017). Therefore, how to construct an appropriate CNN structure to maximally abstract high-level information and preserve the lower-level features simultaneously</a:t>
            </a:r>
            <a:endParaRPr sz="1800"/>
          </a:p>
          <a:p>
            <a:pPr marL="457200" lvl="0" indent="0" algn="l" rtl="0">
              <a:spcBef>
                <a:spcPts val="1600"/>
              </a:spcBef>
              <a:spcAft>
                <a:spcPts val="0"/>
              </a:spcAft>
              <a:buNone/>
            </a:pPr>
            <a:endParaRPr sz="1800"/>
          </a:p>
          <a:p>
            <a:pPr marL="457200" lvl="0" indent="-342900" algn="l" rtl="0">
              <a:spcBef>
                <a:spcPts val="1600"/>
              </a:spcBef>
              <a:spcAft>
                <a:spcPts val="0"/>
              </a:spcAft>
              <a:buSzPts val="1800"/>
              <a:buAutoNum type="arabicParenR"/>
            </a:pPr>
            <a:r>
              <a:rPr lang="en" sz="1800"/>
              <a:t>[4] sound events are accumulated by frequency over time domain which causes the individual genre has different performance sensitivity to different time scales and levels of features. Therefore, it is necessary to design a specific CNN structure which can comprehensively handle multi-scale of audio features</a:t>
            </a:r>
            <a:endParaRPr sz="1800"/>
          </a:p>
          <a:p>
            <a:pPr marL="0" lvl="0" indent="0" algn="l" rtl="0">
              <a:spcBef>
                <a:spcPts val="1600"/>
              </a:spcBef>
              <a:spcAft>
                <a:spcPts val="1600"/>
              </a:spcAft>
              <a:buNone/>
            </a:pP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3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7" name="Google Shape;277;p36"/>
          <p:cNvPicPr preferRelativeResize="0"/>
          <p:nvPr/>
        </p:nvPicPr>
        <p:blipFill>
          <a:blip r:embed="rId3">
            <a:alphaModFix/>
          </a:blip>
          <a:stretch>
            <a:fillRect/>
          </a:stretch>
        </p:blipFill>
        <p:spPr>
          <a:xfrm>
            <a:off x="2126500" y="99988"/>
            <a:ext cx="4891000" cy="49435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3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4" name="Google Shape;284;p37"/>
          <p:cNvPicPr preferRelativeResize="0"/>
          <p:nvPr/>
        </p:nvPicPr>
        <p:blipFill>
          <a:blip r:embed="rId3">
            <a:alphaModFix/>
          </a:blip>
          <a:stretch>
            <a:fillRect/>
          </a:stretch>
        </p:blipFill>
        <p:spPr>
          <a:xfrm>
            <a:off x="188650" y="185850"/>
            <a:ext cx="4647534" cy="4771800"/>
          </a:xfrm>
          <a:prstGeom prst="rect">
            <a:avLst/>
          </a:prstGeom>
          <a:noFill/>
          <a:ln>
            <a:noFill/>
          </a:ln>
        </p:spPr>
      </p:pic>
      <p:pic>
        <p:nvPicPr>
          <p:cNvPr id="285" name="Google Shape;285;p37"/>
          <p:cNvPicPr preferRelativeResize="0"/>
          <p:nvPr/>
        </p:nvPicPr>
        <p:blipFill>
          <a:blip r:embed="rId4">
            <a:alphaModFix/>
          </a:blip>
          <a:stretch>
            <a:fillRect/>
          </a:stretch>
        </p:blipFill>
        <p:spPr>
          <a:xfrm>
            <a:off x="4836175" y="185850"/>
            <a:ext cx="3540550" cy="2360349"/>
          </a:xfrm>
          <a:prstGeom prst="rect">
            <a:avLst/>
          </a:prstGeom>
          <a:noFill/>
          <a:ln>
            <a:noFill/>
          </a:ln>
        </p:spPr>
      </p:pic>
      <p:pic>
        <p:nvPicPr>
          <p:cNvPr id="286" name="Google Shape;286;p37"/>
          <p:cNvPicPr preferRelativeResize="0"/>
          <p:nvPr/>
        </p:nvPicPr>
        <p:blipFill>
          <a:blip r:embed="rId5">
            <a:alphaModFix/>
          </a:blip>
          <a:stretch>
            <a:fillRect/>
          </a:stretch>
        </p:blipFill>
        <p:spPr>
          <a:xfrm>
            <a:off x="4934175" y="2571737"/>
            <a:ext cx="3442549" cy="2295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8"/>
          <p:cNvSpPr txBox="1">
            <a:spLocks noGrp="1"/>
          </p:cNvSpPr>
          <p:nvPr>
            <p:ph type="title"/>
          </p:nvPr>
        </p:nvSpPr>
        <p:spPr>
          <a:xfrm>
            <a:off x="819150" y="4341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Extraction</a:t>
            </a:r>
            <a:endParaRPr/>
          </a:p>
        </p:txBody>
      </p:sp>
      <p:sp>
        <p:nvSpPr>
          <p:cNvPr id="292" name="Google Shape;292;p38"/>
          <p:cNvSpPr txBox="1">
            <a:spLocks noGrp="1"/>
          </p:cNvSpPr>
          <p:nvPr>
            <p:ph type="body" idx="1"/>
          </p:nvPr>
        </p:nvSpPr>
        <p:spPr>
          <a:xfrm>
            <a:off x="819150" y="1191125"/>
            <a:ext cx="7505700" cy="3247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Mel Frequency Cepstrum Coefficients(MFCCs)</a:t>
            </a:r>
            <a:endParaRPr sz="1800"/>
          </a:p>
          <a:p>
            <a:pPr marL="914400" lvl="1" indent="-342900" algn="l" rtl="0">
              <a:spcBef>
                <a:spcPts val="0"/>
              </a:spcBef>
              <a:spcAft>
                <a:spcPts val="0"/>
              </a:spcAft>
              <a:buSzPts val="1800"/>
              <a:buChar char="○"/>
            </a:pPr>
            <a:r>
              <a:rPr lang="en" sz="1800"/>
              <a:t>Widely used feature for speech/sound recognition as timbral feature </a:t>
            </a:r>
            <a:endParaRPr sz="1800"/>
          </a:p>
          <a:p>
            <a:pPr marL="914400" lvl="1" indent="-342900" algn="l" rtl="0">
              <a:spcBef>
                <a:spcPts val="0"/>
              </a:spcBef>
              <a:spcAft>
                <a:spcPts val="0"/>
              </a:spcAft>
              <a:buSzPts val="1800"/>
              <a:buChar char="○"/>
            </a:pPr>
            <a:r>
              <a:rPr lang="en" sz="1800"/>
              <a:t>Takes into consideration human perception of frequencies</a:t>
            </a:r>
            <a:endParaRPr sz="1800"/>
          </a:p>
          <a:p>
            <a:pPr marL="1371600" lvl="2" indent="-342900" algn="l" rtl="0">
              <a:spcBef>
                <a:spcPts val="0"/>
              </a:spcBef>
              <a:spcAft>
                <a:spcPts val="0"/>
              </a:spcAft>
              <a:buSzPts val="1800"/>
              <a:buChar char="■"/>
            </a:pPr>
            <a:r>
              <a:rPr lang="en" sz="1800"/>
              <a:t>Some frequencies are ‘more important’ to human ears </a:t>
            </a:r>
            <a:endParaRPr sz="1800"/>
          </a:p>
          <a:p>
            <a:pPr marL="0" lvl="0" indent="0" algn="l" rtl="0">
              <a:spcBef>
                <a:spcPts val="1600"/>
              </a:spcBef>
              <a:spcAft>
                <a:spcPts val="1600"/>
              </a:spcAft>
              <a:buNone/>
            </a:pPr>
            <a:endParaRPr sz="1800"/>
          </a:p>
        </p:txBody>
      </p:sp>
      <p:pic>
        <p:nvPicPr>
          <p:cNvPr id="293" name="Google Shape;293;p38"/>
          <p:cNvPicPr preferRelativeResize="0"/>
          <p:nvPr/>
        </p:nvPicPr>
        <p:blipFill>
          <a:blip r:embed="rId3">
            <a:alphaModFix/>
          </a:blip>
          <a:stretch>
            <a:fillRect/>
          </a:stretch>
        </p:blipFill>
        <p:spPr>
          <a:xfrm>
            <a:off x="1061175" y="2219925"/>
            <a:ext cx="7081802" cy="2652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9"/>
          <p:cNvSpPr txBox="1">
            <a:spLocks noGrp="1"/>
          </p:cNvSpPr>
          <p:nvPr>
            <p:ph type="title"/>
          </p:nvPr>
        </p:nvSpPr>
        <p:spPr>
          <a:xfrm>
            <a:off x="819150" y="4310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Extraction</a:t>
            </a:r>
            <a:endParaRPr/>
          </a:p>
        </p:txBody>
      </p:sp>
      <p:sp>
        <p:nvSpPr>
          <p:cNvPr id="299" name="Google Shape;299;p39"/>
          <p:cNvSpPr txBox="1">
            <a:spLocks noGrp="1"/>
          </p:cNvSpPr>
          <p:nvPr>
            <p:ph type="body" idx="1"/>
          </p:nvPr>
        </p:nvSpPr>
        <p:spPr>
          <a:xfrm>
            <a:off x="819150" y="936800"/>
            <a:ext cx="7505700" cy="393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After MFCC Extraction, each song can be visualized as an array of size N</a:t>
            </a:r>
            <a:r>
              <a:rPr lang="en" sz="1800" baseline="-25000"/>
              <a:t>Frames </a:t>
            </a:r>
            <a:r>
              <a:rPr lang="en" sz="1800"/>
              <a:t>X N</a:t>
            </a:r>
            <a:r>
              <a:rPr lang="en" sz="1800" baseline="-25000"/>
              <a:t>MFCC </a:t>
            </a:r>
            <a:endParaRPr sz="1800"/>
          </a:p>
          <a:p>
            <a:pPr marL="457200" lvl="0" indent="-342900" algn="l" rtl="0">
              <a:spcBef>
                <a:spcPts val="0"/>
              </a:spcBef>
              <a:spcAft>
                <a:spcPts val="0"/>
              </a:spcAft>
              <a:buSzPts val="1800"/>
              <a:buChar char="●"/>
            </a:pPr>
            <a:r>
              <a:rPr lang="en" sz="1800"/>
              <a:t>For the GTZAN Dataset, each frame is configured as 256 samples </a:t>
            </a: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457200" lvl="0" indent="-342900" algn="l" rtl="0">
              <a:spcBef>
                <a:spcPts val="1600"/>
              </a:spcBef>
              <a:spcAft>
                <a:spcPts val="0"/>
              </a:spcAft>
              <a:buSzPts val="1800"/>
              <a:buChar char="●"/>
            </a:pPr>
            <a:r>
              <a:rPr lang="en" sz="1800"/>
              <a:t>We further take mean vector and covariance of this MFCC matrix to create our final feature vectors</a:t>
            </a:r>
            <a:endParaRPr sz="1800"/>
          </a:p>
        </p:txBody>
      </p:sp>
      <p:pic>
        <p:nvPicPr>
          <p:cNvPr id="300" name="Google Shape;300;p39"/>
          <p:cNvPicPr preferRelativeResize="0"/>
          <p:nvPr/>
        </p:nvPicPr>
        <p:blipFill>
          <a:blip r:embed="rId3">
            <a:alphaModFix/>
          </a:blip>
          <a:stretch>
            <a:fillRect/>
          </a:stretch>
        </p:blipFill>
        <p:spPr>
          <a:xfrm>
            <a:off x="1254925" y="2050075"/>
            <a:ext cx="6634149" cy="2021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CE117-AE16-2A47-9125-43ECD25B2611}"/>
              </a:ext>
            </a:extLst>
          </p:cNvPr>
          <p:cNvSpPr>
            <a:spLocks noGrp="1"/>
          </p:cNvSpPr>
          <p:nvPr>
            <p:ph type="title"/>
          </p:nvPr>
        </p:nvSpPr>
        <p:spPr>
          <a:xfrm>
            <a:off x="540476" y="2094450"/>
            <a:ext cx="1218655" cy="954600"/>
          </a:xfrm>
        </p:spPr>
        <p:txBody>
          <a:bodyPr/>
          <a:lstStyle/>
          <a:p>
            <a:r>
              <a:rPr lang="en-US" b="1" dirty="0"/>
              <a:t>SVM</a:t>
            </a:r>
          </a:p>
        </p:txBody>
      </p:sp>
      <p:pic>
        <p:nvPicPr>
          <p:cNvPr id="5" name="Picture 4" descr="Chart, scatter chart&#10;&#10;Description automatically generated">
            <a:extLst>
              <a:ext uri="{FF2B5EF4-FFF2-40B4-BE49-F238E27FC236}">
                <a16:creationId xmlns:a16="http://schemas.microsoft.com/office/drawing/2014/main" id="{05C33EF8-66BB-C140-9795-241F21FB9D3C}"/>
              </a:ext>
            </a:extLst>
          </p:cNvPr>
          <p:cNvPicPr>
            <a:picLocks noChangeAspect="1"/>
          </p:cNvPicPr>
          <p:nvPr/>
        </p:nvPicPr>
        <p:blipFill rotWithShape="1">
          <a:blip r:embed="rId2"/>
          <a:srcRect t="10332"/>
          <a:stretch/>
        </p:blipFill>
        <p:spPr>
          <a:xfrm>
            <a:off x="1759131" y="905274"/>
            <a:ext cx="7088777" cy="3332951"/>
          </a:xfrm>
          <a:prstGeom prst="rect">
            <a:avLst/>
          </a:prstGeom>
        </p:spPr>
      </p:pic>
    </p:spTree>
    <p:extLst>
      <p:ext uri="{BB962C8B-B14F-4D97-AF65-F5344CB8AC3E}">
        <p14:creationId xmlns:p14="http://schemas.microsoft.com/office/powerpoint/2010/main" val="2224350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0"/>
          <p:cNvSpPr txBox="1">
            <a:spLocks noGrp="1"/>
          </p:cNvSpPr>
          <p:nvPr>
            <p:ph type="title"/>
          </p:nvPr>
        </p:nvSpPr>
        <p:spPr>
          <a:xfrm>
            <a:off x="819150" y="4201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Vector Machine</a:t>
            </a:r>
            <a:endParaRPr/>
          </a:p>
        </p:txBody>
      </p:sp>
      <p:sp>
        <p:nvSpPr>
          <p:cNvPr id="306" name="Google Shape;306;p40"/>
          <p:cNvSpPr txBox="1">
            <a:spLocks noGrp="1"/>
          </p:cNvSpPr>
          <p:nvPr>
            <p:ph type="body" idx="1"/>
          </p:nvPr>
        </p:nvSpPr>
        <p:spPr>
          <a:xfrm>
            <a:off x="819150" y="1978200"/>
            <a:ext cx="7505700" cy="2815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Steps -</a:t>
            </a:r>
            <a:endParaRPr sz="1800"/>
          </a:p>
          <a:p>
            <a:pPr marL="914400" lvl="1" indent="-342900" algn="l" rtl="0">
              <a:spcBef>
                <a:spcPts val="0"/>
              </a:spcBef>
              <a:spcAft>
                <a:spcPts val="0"/>
              </a:spcAft>
              <a:buSzPts val="1800"/>
              <a:buChar char="○"/>
            </a:pPr>
            <a:r>
              <a:rPr lang="en" sz="1800"/>
              <a:t>MFCC Feature Extraction</a:t>
            </a:r>
            <a:endParaRPr sz="1800"/>
          </a:p>
          <a:p>
            <a:pPr marL="914400" lvl="1" indent="-342900" algn="l" rtl="0">
              <a:spcBef>
                <a:spcPts val="0"/>
              </a:spcBef>
              <a:spcAft>
                <a:spcPts val="0"/>
              </a:spcAft>
              <a:buSzPts val="1800"/>
              <a:buChar char="○"/>
            </a:pPr>
            <a:r>
              <a:rPr lang="en" sz="1800"/>
              <a:t>Standardize the Feature Matrix</a:t>
            </a:r>
            <a:endParaRPr sz="1800"/>
          </a:p>
          <a:p>
            <a:pPr marL="914400" lvl="1" indent="-342900" algn="l" rtl="0">
              <a:spcBef>
                <a:spcPts val="0"/>
              </a:spcBef>
              <a:spcAft>
                <a:spcPts val="0"/>
              </a:spcAft>
              <a:buSzPts val="1800"/>
              <a:buChar char="○"/>
            </a:pPr>
            <a:r>
              <a:rPr lang="en" sz="1800"/>
              <a:t>Apply Dimensionality Reduction</a:t>
            </a:r>
            <a:endParaRPr sz="1800"/>
          </a:p>
          <a:p>
            <a:pPr marL="914400" lvl="1" indent="-342900" algn="l" rtl="0">
              <a:spcBef>
                <a:spcPts val="0"/>
              </a:spcBef>
              <a:spcAft>
                <a:spcPts val="0"/>
              </a:spcAft>
              <a:buSzPts val="1800"/>
              <a:buChar char="○"/>
            </a:pPr>
            <a:r>
              <a:rPr lang="en" sz="1800"/>
              <a:t>Train SVM based on the output of feature extracted and reduced matrix</a:t>
            </a:r>
            <a:endParaRPr sz="1800"/>
          </a:p>
          <a:p>
            <a:pPr marL="914400" lvl="1" indent="-342900" algn="l" rtl="0">
              <a:spcBef>
                <a:spcPts val="0"/>
              </a:spcBef>
              <a:spcAft>
                <a:spcPts val="0"/>
              </a:spcAft>
              <a:buSzPts val="1800"/>
              <a:buChar char="○"/>
            </a:pPr>
            <a:r>
              <a:rPr lang="en" sz="1800"/>
              <a:t>Based on the training, predict the results for the test data.</a:t>
            </a:r>
            <a:endParaRPr sz="1800"/>
          </a:p>
        </p:txBody>
      </p:sp>
      <p:pic>
        <p:nvPicPr>
          <p:cNvPr id="307" name="Google Shape;307;p40"/>
          <p:cNvPicPr preferRelativeResize="0"/>
          <p:nvPr/>
        </p:nvPicPr>
        <p:blipFill>
          <a:blip r:embed="rId3">
            <a:alphaModFix/>
          </a:blip>
          <a:stretch>
            <a:fillRect/>
          </a:stretch>
        </p:blipFill>
        <p:spPr>
          <a:xfrm>
            <a:off x="819150" y="1051351"/>
            <a:ext cx="7153275" cy="2140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3450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Music Information Retrieval</a:t>
            </a:r>
            <a:endParaRPr/>
          </a:p>
        </p:txBody>
      </p:sp>
      <p:sp>
        <p:nvSpPr>
          <p:cNvPr id="141" name="Google Shape;141;p15"/>
          <p:cNvSpPr txBox="1">
            <a:spLocks noGrp="1"/>
          </p:cNvSpPr>
          <p:nvPr>
            <p:ph type="body" idx="1"/>
          </p:nvPr>
        </p:nvSpPr>
        <p:spPr>
          <a:xfrm>
            <a:off x="819150" y="1009150"/>
            <a:ext cx="7505700" cy="375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Extracting meaningful information from songs</a:t>
            </a:r>
            <a:endParaRPr sz="1800"/>
          </a:p>
          <a:p>
            <a:pPr marL="457200" lvl="0" indent="-342900" algn="l" rtl="0">
              <a:spcBef>
                <a:spcPts val="0"/>
              </a:spcBef>
              <a:spcAft>
                <a:spcPts val="0"/>
              </a:spcAft>
              <a:buSzPts val="1800"/>
              <a:buChar char="●"/>
            </a:pPr>
            <a:r>
              <a:rPr lang="en" sz="1800"/>
              <a:t>Applications </a:t>
            </a:r>
            <a:endParaRPr sz="1800"/>
          </a:p>
          <a:p>
            <a:pPr marL="914400" lvl="1" indent="-342900" algn="l" rtl="0">
              <a:spcBef>
                <a:spcPts val="0"/>
              </a:spcBef>
              <a:spcAft>
                <a:spcPts val="0"/>
              </a:spcAft>
              <a:buSzPts val="1800"/>
              <a:buChar char="○"/>
            </a:pPr>
            <a:r>
              <a:rPr lang="en" sz="1800"/>
              <a:t>Copyright Monitoring </a:t>
            </a:r>
            <a:endParaRPr sz="1800"/>
          </a:p>
          <a:p>
            <a:pPr marL="914400" lvl="1" indent="-342900" algn="l" rtl="0">
              <a:spcBef>
                <a:spcPts val="0"/>
              </a:spcBef>
              <a:spcAft>
                <a:spcPts val="0"/>
              </a:spcAft>
              <a:buSzPts val="1800"/>
              <a:buChar char="○"/>
            </a:pPr>
            <a:r>
              <a:rPr lang="en" sz="1800"/>
              <a:t>Music transcript</a:t>
            </a:r>
            <a:endParaRPr sz="1800"/>
          </a:p>
          <a:p>
            <a:pPr marL="914400" lvl="1" indent="-342900" algn="l" rtl="0">
              <a:spcBef>
                <a:spcPts val="0"/>
              </a:spcBef>
              <a:spcAft>
                <a:spcPts val="0"/>
              </a:spcAft>
              <a:buSzPts val="1800"/>
              <a:buChar char="○"/>
            </a:pPr>
            <a:r>
              <a:rPr lang="en" sz="1800"/>
              <a:t>Music management </a:t>
            </a:r>
            <a:endParaRPr sz="1800"/>
          </a:p>
          <a:p>
            <a:pPr marL="1371600" lvl="2" indent="-342900" algn="l" rtl="0">
              <a:spcBef>
                <a:spcPts val="0"/>
              </a:spcBef>
              <a:spcAft>
                <a:spcPts val="0"/>
              </a:spcAft>
              <a:buSzPts val="1800"/>
              <a:buChar char="■"/>
            </a:pPr>
            <a:r>
              <a:rPr lang="en" sz="1800"/>
              <a:t>Find performer/artist</a:t>
            </a:r>
            <a:endParaRPr sz="1800"/>
          </a:p>
          <a:p>
            <a:pPr marL="1371600" lvl="2" indent="-342900" algn="l" rtl="0">
              <a:spcBef>
                <a:spcPts val="0"/>
              </a:spcBef>
              <a:spcAft>
                <a:spcPts val="0"/>
              </a:spcAft>
              <a:buSzPts val="1800"/>
              <a:buChar char="■"/>
            </a:pPr>
            <a:r>
              <a:rPr lang="en" sz="1800"/>
              <a:t>Track separation</a:t>
            </a:r>
            <a:endParaRPr sz="1800"/>
          </a:p>
          <a:p>
            <a:pPr marL="457200" lvl="0" indent="-342900" algn="l" rtl="0">
              <a:spcBef>
                <a:spcPts val="0"/>
              </a:spcBef>
              <a:spcAft>
                <a:spcPts val="0"/>
              </a:spcAft>
              <a:buSzPts val="1800"/>
              <a:buChar char="●"/>
            </a:pPr>
            <a:r>
              <a:rPr lang="en" sz="1800"/>
              <a:t>Digital Music platform </a:t>
            </a:r>
            <a:endParaRPr sz="1800"/>
          </a:p>
          <a:p>
            <a:pPr marL="914400" lvl="1" indent="-342900" algn="l" rtl="0">
              <a:spcBef>
                <a:spcPts val="0"/>
              </a:spcBef>
              <a:spcAft>
                <a:spcPts val="0"/>
              </a:spcAft>
              <a:buSzPts val="1800"/>
              <a:buChar char="○"/>
            </a:pPr>
            <a:r>
              <a:rPr lang="en" sz="1800"/>
              <a:t>Identify song mood </a:t>
            </a:r>
            <a:endParaRPr sz="1800"/>
          </a:p>
          <a:p>
            <a:pPr marL="914400" lvl="1" indent="-342900" algn="l" rtl="0">
              <a:spcBef>
                <a:spcPts val="0"/>
              </a:spcBef>
              <a:spcAft>
                <a:spcPts val="0"/>
              </a:spcAft>
              <a:buSzPts val="1800"/>
              <a:buChar char="○"/>
            </a:pPr>
            <a:r>
              <a:rPr lang="en" sz="1800"/>
              <a:t>Music recommendation system</a:t>
            </a:r>
            <a:endParaRPr sz="1800"/>
          </a:p>
          <a:p>
            <a:pPr marL="914400" lvl="1" indent="-342900" algn="l" rtl="0">
              <a:spcBef>
                <a:spcPts val="0"/>
              </a:spcBef>
              <a:spcAft>
                <a:spcPts val="0"/>
              </a:spcAft>
              <a:buSzPts val="1800"/>
              <a:buChar char="○"/>
            </a:pPr>
            <a:r>
              <a:rPr lang="en" sz="1800"/>
              <a:t>Identify songs from audio (Shazam, Spotify)</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 of SVM</a:t>
            </a:r>
            <a:endParaRPr/>
          </a:p>
        </p:txBody>
      </p:sp>
      <p:sp>
        <p:nvSpPr>
          <p:cNvPr id="313" name="Google Shape;313;p4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4" name="Google Shape;314;p41"/>
          <p:cNvPicPr preferRelativeResize="0"/>
          <p:nvPr/>
        </p:nvPicPr>
        <p:blipFill>
          <a:blip r:embed="rId3">
            <a:alphaModFix/>
          </a:blip>
          <a:stretch>
            <a:fillRect/>
          </a:stretch>
        </p:blipFill>
        <p:spPr>
          <a:xfrm>
            <a:off x="204338" y="2065037"/>
            <a:ext cx="8735327" cy="2299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Multinomial Logistic Regression </a:t>
            </a:r>
            <a:endParaRPr/>
          </a:p>
        </p:txBody>
      </p:sp>
      <p:sp>
        <p:nvSpPr>
          <p:cNvPr id="320" name="Google Shape;320;p42"/>
          <p:cNvSpPr txBox="1">
            <a:spLocks noGrp="1"/>
          </p:cNvSpPr>
          <p:nvPr>
            <p:ph type="body" idx="1"/>
          </p:nvPr>
        </p:nvSpPr>
        <p:spPr>
          <a:xfrm>
            <a:off x="819150" y="1502650"/>
            <a:ext cx="7505700" cy="2936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We have followed the same procedure as SVM </a:t>
            </a:r>
            <a:endParaRPr sz="1800" dirty="0"/>
          </a:p>
          <a:p>
            <a:pPr marL="457200" lvl="0" indent="-342900" algn="l" rtl="0">
              <a:spcBef>
                <a:spcPts val="0"/>
              </a:spcBef>
              <a:spcAft>
                <a:spcPts val="0"/>
              </a:spcAft>
              <a:buSzPts val="1800"/>
              <a:buChar char="●"/>
            </a:pPr>
            <a:r>
              <a:rPr lang="en" sz="1800" dirty="0"/>
              <a:t>Accuracy - 78%</a:t>
            </a:r>
            <a:endParaRPr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Lesson learned</a:t>
            </a:r>
            <a:endParaRPr/>
          </a:p>
        </p:txBody>
      </p:sp>
      <p:sp>
        <p:nvSpPr>
          <p:cNvPr id="327" name="Google Shape;327;p43"/>
          <p:cNvSpPr txBox="1">
            <a:spLocks noGrp="1"/>
          </p:cNvSpPr>
          <p:nvPr>
            <p:ph type="body" idx="1"/>
          </p:nvPr>
        </p:nvSpPr>
        <p:spPr>
          <a:xfrm>
            <a:off x="819150" y="1559725"/>
            <a:ext cx="7505700" cy="2879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Data preprocessing - how to generate spectrograms and use CNN to their advantage.</a:t>
            </a:r>
            <a:endParaRPr sz="1800"/>
          </a:p>
          <a:p>
            <a:pPr marL="457200" lvl="0" indent="-342900" algn="l" rtl="0">
              <a:spcBef>
                <a:spcPts val="0"/>
              </a:spcBef>
              <a:spcAft>
                <a:spcPts val="0"/>
              </a:spcAft>
              <a:buSzPts val="1800"/>
              <a:buChar char="●"/>
            </a:pPr>
            <a:r>
              <a:rPr lang="en" sz="1800"/>
              <a:t>Comparison of different models based on accuracy</a:t>
            </a:r>
            <a:endParaRPr sz="1800"/>
          </a:p>
          <a:p>
            <a:pPr marL="914400" lvl="1" indent="-342900" algn="l" rtl="0">
              <a:spcBef>
                <a:spcPts val="0"/>
              </a:spcBef>
              <a:spcAft>
                <a:spcPts val="0"/>
              </a:spcAft>
              <a:buSzPts val="1800"/>
              <a:buChar char="○"/>
            </a:pPr>
            <a:r>
              <a:rPr lang="en" sz="1800"/>
              <a:t>Logistic regression - best accuracy</a:t>
            </a:r>
            <a:endParaRPr sz="1800"/>
          </a:p>
          <a:p>
            <a:pPr marL="914400" lvl="1" indent="-342900" algn="l" rtl="0">
              <a:spcBef>
                <a:spcPts val="0"/>
              </a:spcBef>
              <a:spcAft>
                <a:spcPts val="0"/>
              </a:spcAft>
              <a:buSzPts val="1800"/>
              <a:buChar char="○"/>
            </a:pPr>
            <a:r>
              <a:rPr lang="en" sz="1800"/>
              <a:t>BBNN - second best</a:t>
            </a:r>
            <a:endParaRPr sz="1800"/>
          </a:p>
          <a:p>
            <a:pPr marL="914400" lvl="1" indent="-342900" algn="l" rtl="0">
              <a:spcBef>
                <a:spcPts val="0"/>
              </a:spcBef>
              <a:spcAft>
                <a:spcPts val="0"/>
              </a:spcAft>
              <a:buSzPts val="1800"/>
              <a:buChar char="○"/>
            </a:pPr>
            <a:r>
              <a:rPr lang="en" sz="1800"/>
              <a:t>CNN - third best</a:t>
            </a:r>
            <a:endParaRPr sz="1800"/>
          </a:p>
          <a:p>
            <a:pPr marL="457200" lvl="0" indent="-342900" algn="l" rtl="0">
              <a:spcBef>
                <a:spcPts val="0"/>
              </a:spcBef>
              <a:spcAft>
                <a:spcPts val="0"/>
              </a:spcAft>
              <a:buSzPts val="1800"/>
              <a:buChar char="●"/>
            </a:pPr>
            <a:r>
              <a:rPr lang="en" sz="1800"/>
              <a:t>Therefore, we may safely conclude that complex models don’t always work.</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Contributions</a:t>
            </a:r>
            <a:endParaRPr/>
          </a:p>
        </p:txBody>
      </p:sp>
      <p:sp>
        <p:nvSpPr>
          <p:cNvPr id="333" name="Google Shape;333;p44"/>
          <p:cNvSpPr txBox="1">
            <a:spLocks noGrp="1"/>
          </p:cNvSpPr>
          <p:nvPr>
            <p:ph type="body" idx="1"/>
          </p:nvPr>
        </p:nvSpPr>
        <p:spPr>
          <a:xfrm>
            <a:off x="819150" y="1604350"/>
            <a:ext cx="7505700" cy="283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Abantika - CNN, CNN-LSTM</a:t>
            </a:r>
            <a:endParaRPr sz="1800"/>
          </a:p>
          <a:p>
            <a:pPr marL="457200" lvl="0" indent="-342900" algn="l" rtl="0">
              <a:spcBef>
                <a:spcPts val="0"/>
              </a:spcBef>
              <a:spcAft>
                <a:spcPts val="0"/>
              </a:spcAft>
              <a:buSzPts val="1800"/>
              <a:buChar char="●"/>
            </a:pPr>
            <a:r>
              <a:rPr lang="en" sz="1800"/>
              <a:t>Abhilasha - SimpleRNN</a:t>
            </a:r>
            <a:endParaRPr sz="1800"/>
          </a:p>
          <a:p>
            <a:pPr marL="457200" lvl="0" indent="-342900" algn="l" rtl="0">
              <a:spcBef>
                <a:spcPts val="0"/>
              </a:spcBef>
              <a:spcAft>
                <a:spcPts val="0"/>
              </a:spcAft>
              <a:buSzPts val="1800"/>
              <a:buChar char="●"/>
            </a:pPr>
            <a:r>
              <a:rPr lang="en" sz="1800"/>
              <a:t>Ajinkya - SVM</a:t>
            </a:r>
            <a:endParaRPr sz="1800"/>
          </a:p>
          <a:p>
            <a:pPr marL="457200" lvl="0" indent="-342900" algn="l" rtl="0">
              <a:spcBef>
                <a:spcPts val="0"/>
              </a:spcBef>
              <a:spcAft>
                <a:spcPts val="0"/>
              </a:spcAft>
              <a:buSzPts val="1800"/>
              <a:buChar char="●"/>
            </a:pPr>
            <a:r>
              <a:rPr lang="en" sz="1800"/>
              <a:t>Omkar - Bottom up Broadcast Neural Network</a:t>
            </a:r>
            <a:endParaRPr sz="1800"/>
          </a:p>
          <a:p>
            <a:pPr marL="457200" lvl="0" indent="-342900" algn="l" rtl="0">
              <a:spcBef>
                <a:spcPts val="0"/>
              </a:spcBef>
              <a:spcAft>
                <a:spcPts val="0"/>
              </a:spcAft>
              <a:buSzPts val="1800"/>
              <a:buChar char="●"/>
            </a:pPr>
            <a:r>
              <a:rPr lang="en" sz="1800"/>
              <a:t>Rounak - Multinomial Logistic regression</a:t>
            </a:r>
            <a:endParaRPr sz="1800"/>
          </a:p>
          <a:p>
            <a:pPr marL="457200" lvl="0" indent="-342900" algn="l" rtl="0">
              <a:spcBef>
                <a:spcPts val="0"/>
              </a:spcBef>
              <a:spcAft>
                <a:spcPts val="0"/>
              </a:spcAft>
              <a:buSzPts val="1800"/>
              <a:buChar char="●"/>
            </a:pPr>
            <a:r>
              <a:rPr lang="en" sz="1800"/>
              <a:t>Github link: </a:t>
            </a:r>
            <a:r>
              <a:rPr lang="en" sz="1800" u="sng">
                <a:solidFill>
                  <a:schemeClr val="hlink"/>
                </a:solidFill>
                <a:latin typeface="Arial"/>
                <a:ea typeface="Arial"/>
                <a:cs typeface="Arial"/>
                <a:sym typeface="Arial"/>
                <a:hlinkClick r:id="rId3"/>
              </a:rPr>
              <a:t>https://github.com/omkar1729/Music-genre-Recognition---SML</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5"/>
          <p:cNvSpPr txBox="1">
            <a:spLocks noGrp="1"/>
          </p:cNvSpPr>
          <p:nvPr>
            <p:ph type="title"/>
          </p:nvPr>
        </p:nvSpPr>
        <p:spPr>
          <a:xfrm>
            <a:off x="819150" y="845600"/>
            <a:ext cx="7505700" cy="6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39" name="Google Shape;339;p45"/>
          <p:cNvSpPr txBox="1">
            <a:spLocks noGrp="1"/>
          </p:cNvSpPr>
          <p:nvPr>
            <p:ph type="body" idx="1"/>
          </p:nvPr>
        </p:nvSpPr>
        <p:spPr>
          <a:xfrm>
            <a:off x="819150" y="1544600"/>
            <a:ext cx="7505700" cy="289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t>
            </a:r>
            <a:r>
              <a:rPr lang="en" sz="1400"/>
              <a:t>1] G. Tzanetakis and P. Cook. Musical genre classication of audio signals. </a:t>
            </a:r>
            <a:r>
              <a:rPr lang="en" sz="1400" i="1"/>
              <a:t>IEEE Transactions on Speech and Audio Processing, 10(5):293{302, July 2002.</a:t>
            </a:r>
            <a:endParaRPr sz="1400" i="1"/>
          </a:p>
          <a:p>
            <a:pPr marL="0" lvl="0" indent="0" algn="l" rtl="0">
              <a:spcBef>
                <a:spcPts val="1600"/>
              </a:spcBef>
              <a:spcAft>
                <a:spcPts val="0"/>
              </a:spcAft>
              <a:buNone/>
            </a:pPr>
            <a:r>
              <a:rPr lang="en" sz="1400"/>
              <a:t>[2] Hareesh Bahuleyan. Music Genre Classication using Machine Learning Techniques. </a:t>
            </a:r>
            <a:r>
              <a:rPr lang="en" sz="1400" i="1"/>
              <a:t>arXiv e-prints, page arXiv:1804.01149, Apr 2018.</a:t>
            </a:r>
            <a:endParaRPr sz="1400" i="1"/>
          </a:p>
          <a:p>
            <a:pPr marL="0" lvl="0" indent="0" algn="l" rtl="0">
              <a:spcBef>
                <a:spcPts val="1600"/>
              </a:spcBef>
              <a:spcAft>
                <a:spcPts val="0"/>
              </a:spcAft>
              <a:buNone/>
            </a:pPr>
            <a:r>
              <a:rPr lang="en" sz="1400"/>
              <a:t>[3] Archit Rathore and Margaux Dorido. Music Genre Classication. </a:t>
            </a:r>
            <a:r>
              <a:rPr lang="en" sz="1400" i="1"/>
              <a:t>Indian Institute of Technology, Kanpur, Department of Computer Science and Engineering, 2010.</a:t>
            </a:r>
            <a:endParaRPr sz="1400" i="1"/>
          </a:p>
          <a:p>
            <a:pPr marL="0" lvl="0" indent="0" algn="l" rtl="0">
              <a:spcBef>
                <a:spcPts val="1600"/>
              </a:spcBef>
              <a:spcAft>
                <a:spcPts val="0"/>
              </a:spcAft>
              <a:buNone/>
            </a:pPr>
            <a:r>
              <a:rPr lang="en" sz="1400"/>
              <a:t>[4] Caifeng Liu et al. “Bottom-up Broadcast Neural Network For Music  Genre  Classification”. </a:t>
            </a:r>
            <a:r>
              <a:rPr lang="en" sz="1400" i="1"/>
              <a:t>In:CoRR abs/1901.08928  (2019).  arXiv: 1901.08928.url :http://arxiv.org/abs/1901.08928</a:t>
            </a:r>
            <a:r>
              <a:rPr lang="en" sz="1400"/>
              <a:t>.</a:t>
            </a:r>
            <a:endParaRPr sz="1400"/>
          </a:p>
          <a:p>
            <a:pPr marL="0" lvl="0" indent="0" algn="l" rtl="0">
              <a:spcBef>
                <a:spcPts val="1600"/>
              </a:spcBef>
              <a:spcAft>
                <a:spcPts val="0"/>
              </a:spcAft>
              <a:buNone/>
            </a:pPr>
            <a:endParaRPr sz="1800"/>
          </a:p>
          <a:p>
            <a:pPr marL="0" lvl="0" indent="0" algn="l" rtl="0">
              <a:spcBef>
                <a:spcPts val="1600"/>
              </a:spcBef>
              <a:spcAft>
                <a:spcPts val="1600"/>
              </a:spcAft>
              <a:buNone/>
            </a:pP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819150" y="3662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Practices</a:t>
            </a:r>
            <a:endParaRPr/>
          </a:p>
        </p:txBody>
      </p:sp>
      <p:sp>
        <p:nvSpPr>
          <p:cNvPr id="147" name="Google Shape;147;p16"/>
          <p:cNvSpPr txBox="1">
            <a:spLocks noGrp="1"/>
          </p:cNvSpPr>
          <p:nvPr>
            <p:ph type="body" idx="1"/>
          </p:nvPr>
        </p:nvSpPr>
        <p:spPr>
          <a:xfrm>
            <a:off x="819150" y="1320850"/>
            <a:ext cx="7505700" cy="3219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Current practices rely on song file metadata and user input/feedback</a:t>
            </a:r>
            <a:endParaRPr sz="1800"/>
          </a:p>
          <a:p>
            <a:pPr marL="914400" lvl="1" indent="-342900" algn="l" rtl="0">
              <a:spcBef>
                <a:spcPts val="0"/>
              </a:spcBef>
              <a:spcAft>
                <a:spcPts val="0"/>
              </a:spcAft>
              <a:buSzPts val="1800"/>
              <a:buChar char="○"/>
            </a:pPr>
            <a:r>
              <a:rPr lang="en" sz="1800"/>
              <a:t>Unscalable, tedious, highly subjective</a:t>
            </a:r>
            <a:endParaRPr sz="1800"/>
          </a:p>
          <a:p>
            <a:pPr marL="914400" lvl="1" indent="-342900" algn="l" rtl="0">
              <a:spcBef>
                <a:spcPts val="0"/>
              </a:spcBef>
              <a:spcAft>
                <a:spcPts val="0"/>
              </a:spcAft>
              <a:buSzPts val="1800"/>
              <a:buChar char="○"/>
            </a:pPr>
            <a:r>
              <a:rPr lang="en" sz="1800"/>
              <a:t>More than 75000 albums released every year in USA alone</a:t>
            </a:r>
            <a:endParaRPr sz="1800"/>
          </a:p>
          <a:p>
            <a:pPr marL="457200" lvl="0" indent="-342900" algn="l" rtl="0">
              <a:spcBef>
                <a:spcPts val="0"/>
              </a:spcBef>
              <a:spcAft>
                <a:spcPts val="0"/>
              </a:spcAft>
              <a:buSzPts val="1800"/>
              <a:buChar char="●"/>
            </a:pPr>
            <a:r>
              <a:rPr lang="en" sz="1800"/>
              <a:t>Therefore, an automatic technique for genre classification is required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a:spLocks noGrp="1"/>
          </p:cNvSpPr>
          <p:nvPr>
            <p:ph type="title" idx="4294967295"/>
          </p:nvPr>
        </p:nvSpPr>
        <p:spPr>
          <a:xfrm>
            <a:off x="819150" y="780625"/>
            <a:ext cx="7505700" cy="163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a:t>
            </a:r>
            <a:br>
              <a:rPr lang="en"/>
            </a:br>
            <a:r>
              <a:rPr lang="en"/>
              <a:t>Architecture</a:t>
            </a:r>
            <a:endParaRPr/>
          </a:p>
        </p:txBody>
      </p:sp>
      <p:pic>
        <p:nvPicPr>
          <p:cNvPr id="153" name="Google Shape;153;p17"/>
          <p:cNvPicPr preferRelativeResize="0"/>
          <p:nvPr/>
        </p:nvPicPr>
        <p:blipFill>
          <a:blip r:embed="rId3">
            <a:alphaModFix/>
          </a:blip>
          <a:stretch>
            <a:fillRect/>
          </a:stretch>
        </p:blipFill>
        <p:spPr>
          <a:xfrm>
            <a:off x="3419350" y="346125"/>
            <a:ext cx="5212350" cy="433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8"/>
          <p:cNvSpPr txBox="1">
            <a:spLocks noGrp="1"/>
          </p:cNvSpPr>
          <p:nvPr>
            <p:ph type="body" idx="1"/>
          </p:nvPr>
        </p:nvSpPr>
        <p:spPr>
          <a:xfrm>
            <a:off x="522925" y="3567925"/>
            <a:ext cx="7415100" cy="60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Application</a:t>
            </a:r>
            <a:endParaRPr sz="3000"/>
          </a:p>
        </p:txBody>
      </p:sp>
      <p:pic>
        <p:nvPicPr>
          <p:cNvPr id="159" name="Google Shape;159;p18"/>
          <p:cNvPicPr preferRelativeResize="0"/>
          <p:nvPr/>
        </p:nvPicPr>
        <p:blipFill>
          <a:blip r:embed="rId3">
            <a:alphaModFix/>
          </a:blip>
          <a:stretch>
            <a:fillRect/>
          </a:stretch>
        </p:blipFill>
        <p:spPr>
          <a:xfrm>
            <a:off x="650475" y="1939100"/>
            <a:ext cx="7843050" cy="746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9"/>
          <p:cNvSpPr txBox="1">
            <a:spLocks noGrp="1"/>
          </p:cNvSpPr>
          <p:nvPr>
            <p:ph type="title"/>
          </p:nvPr>
        </p:nvSpPr>
        <p:spPr>
          <a:xfrm>
            <a:off x="819150" y="5122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Song Dataset</a:t>
            </a:r>
            <a:endParaRPr/>
          </a:p>
        </p:txBody>
      </p:sp>
      <p:sp>
        <p:nvSpPr>
          <p:cNvPr id="165" name="Google Shape;165;p19"/>
          <p:cNvSpPr txBox="1">
            <a:spLocks noGrp="1"/>
          </p:cNvSpPr>
          <p:nvPr>
            <p:ph type="body" idx="1"/>
          </p:nvPr>
        </p:nvSpPr>
        <p:spPr>
          <a:xfrm>
            <a:off x="819150" y="1466850"/>
            <a:ext cx="7505700" cy="244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GTZAN Dataset </a:t>
            </a:r>
            <a:endParaRPr sz="1800"/>
          </a:p>
          <a:p>
            <a:pPr marL="914400" lvl="1" indent="-342900" algn="l" rtl="0">
              <a:spcBef>
                <a:spcPts val="0"/>
              </a:spcBef>
              <a:spcAft>
                <a:spcPts val="0"/>
              </a:spcAft>
              <a:buSzPts val="1800"/>
              <a:buChar char="○"/>
            </a:pPr>
            <a:r>
              <a:rPr lang="en" sz="1800"/>
              <a:t>1000 Audio files in .au format</a:t>
            </a:r>
            <a:endParaRPr sz="1800"/>
          </a:p>
          <a:p>
            <a:pPr marL="914400" lvl="1" indent="-342900" algn="l" rtl="0">
              <a:spcBef>
                <a:spcPts val="0"/>
              </a:spcBef>
              <a:spcAft>
                <a:spcPts val="0"/>
              </a:spcAft>
              <a:buSzPts val="1800"/>
              <a:buChar char="○"/>
            </a:pPr>
            <a:r>
              <a:rPr lang="en" sz="1800"/>
              <a:t>16 bit, 22050 Hz, 30 secs each</a:t>
            </a:r>
            <a:endParaRPr sz="1800"/>
          </a:p>
          <a:p>
            <a:pPr marL="457200" lvl="0" indent="-342900" algn="l" rtl="0">
              <a:spcBef>
                <a:spcPts val="0"/>
              </a:spcBef>
              <a:spcAft>
                <a:spcPts val="0"/>
              </a:spcAft>
              <a:buSzPts val="1800"/>
              <a:buChar char="●"/>
            </a:pPr>
            <a:r>
              <a:rPr lang="en" sz="1800"/>
              <a:t>{Blues, Classical, Country, Disco, Hip-Hop, Jazz, Metal, Pop, Reggae, Rock}</a:t>
            </a:r>
            <a:endParaRPr sz="1800"/>
          </a:p>
          <a:p>
            <a:pPr marL="457200" lvl="0" indent="0" algn="l" rtl="0">
              <a:spcBef>
                <a:spcPts val="1600"/>
              </a:spcBef>
              <a:spcAft>
                <a:spcPts val="1600"/>
              </a:spcAft>
              <a:buNone/>
            </a:pP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Generation of Mel Spectrograms</a:t>
            </a:r>
            <a:endParaRPr/>
          </a:p>
        </p:txBody>
      </p:sp>
      <p:sp>
        <p:nvSpPr>
          <p:cNvPr id="171" name="Google Shape;171;p2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The mel-spectrogram images are generated for every audio file</a:t>
            </a:r>
            <a:endParaRPr sz="1800"/>
          </a:p>
          <a:p>
            <a:pPr marL="457200" lvl="0" indent="-342900" algn="l" rtl="0">
              <a:spcBef>
                <a:spcPts val="0"/>
              </a:spcBef>
              <a:spcAft>
                <a:spcPts val="0"/>
              </a:spcAft>
              <a:buSzPts val="1800"/>
              <a:buChar char="●"/>
            </a:pPr>
            <a:r>
              <a:rPr lang="en" sz="1800"/>
              <a:t>Normalised the pixel values</a:t>
            </a:r>
            <a:endParaRPr sz="1800"/>
          </a:p>
          <a:p>
            <a:pPr marL="457200" lvl="0" indent="-342900" algn="l" rtl="0">
              <a:spcBef>
                <a:spcPts val="0"/>
              </a:spcBef>
              <a:spcAft>
                <a:spcPts val="0"/>
              </a:spcAft>
              <a:buSzPts val="1800"/>
              <a:buChar char="●"/>
            </a:pPr>
            <a:r>
              <a:rPr lang="en" sz="1800"/>
              <a:t>Fed these images to the CNN</a:t>
            </a:r>
            <a:endParaRPr sz="1800"/>
          </a:p>
          <a:p>
            <a:pPr marL="457200" lvl="0" indent="-342900" algn="l" rtl="0">
              <a:spcBef>
                <a:spcPts val="0"/>
              </a:spcBef>
              <a:spcAft>
                <a:spcPts val="0"/>
              </a:spcAft>
              <a:buSzPts val="1800"/>
              <a:buChar char="●"/>
            </a:pPr>
            <a:r>
              <a:rPr lang="en" sz="1800"/>
              <a:t>Image of a song is given in next slide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21"/>
          <p:cNvSpPr txBox="1">
            <a:spLocks noGrp="1"/>
          </p:cNvSpPr>
          <p:nvPr>
            <p:ph type="body" idx="1"/>
          </p:nvPr>
        </p:nvSpPr>
        <p:spPr>
          <a:xfrm>
            <a:off x="819150" y="476650"/>
            <a:ext cx="7505700" cy="396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Mel spectrogram</a:t>
            </a:r>
            <a:endParaRPr sz="1800" b="1"/>
          </a:p>
        </p:txBody>
      </p:sp>
      <p:pic>
        <p:nvPicPr>
          <p:cNvPr id="178" name="Google Shape;178;p21"/>
          <p:cNvPicPr preferRelativeResize="0"/>
          <p:nvPr/>
        </p:nvPicPr>
        <p:blipFill>
          <a:blip r:embed="rId3">
            <a:alphaModFix/>
          </a:blip>
          <a:stretch>
            <a:fillRect/>
          </a:stretch>
        </p:blipFill>
        <p:spPr>
          <a:xfrm>
            <a:off x="1894784" y="1290650"/>
            <a:ext cx="5354425" cy="3420525"/>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1042</Words>
  <Application>Microsoft Macintosh PowerPoint</Application>
  <PresentationFormat>On-screen Show (16:9)</PresentationFormat>
  <Paragraphs>154</Paragraphs>
  <Slides>34</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Nunito</vt:lpstr>
      <vt:lpstr>Calibri</vt:lpstr>
      <vt:lpstr>Arial</vt:lpstr>
      <vt:lpstr>Shift</vt:lpstr>
      <vt:lpstr>Music Genre Recognition Under the supervision of Prof. Guoliang Xue CSE 575: Statistical Machine Learning Computing, Informatics, and Decision Systems Engineering Arizona State University</vt:lpstr>
      <vt:lpstr>Outline</vt:lpstr>
      <vt:lpstr>Music Information Retrieval</vt:lpstr>
      <vt:lpstr>Current Practices</vt:lpstr>
      <vt:lpstr>Proposed Architecture</vt:lpstr>
      <vt:lpstr>PowerPoint Presentation</vt:lpstr>
      <vt:lpstr>Song Dataset</vt:lpstr>
      <vt:lpstr>Generation of Mel Spectrograms</vt:lpstr>
      <vt:lpstr>PowerPoint Presentation</vt:lpstr>
      <vt:lpstr>ML models used and the test accuracies achieved</vt:lpstr>
      <vt:lpstr>Convolutional Neural Network</vt:lpstr>
      <vt:lpstr>Convolutional Neural Network</vt:lpstr>
      <vt:lpstr>Convolution Layer</vt:lpstr>
      <vt:lpstr>Pooling Layer (Max Pooling, Average Pooling)  </vt:lpstr>
      <vt:lpstr>Fully Connected Layer ( as in MLP) </vt:lpstr>
      <vt:lpstr>PowerPoint Presentation</vt:lpstr>
      <vt:lpstr>Confusion Matrix</vt:lpstr>
      <vt:lpstr>Convolutional Recurrent Neural Network </vt:lpstr>
      <vt:lpstr>CNN-LSTM Architecture (next slide)</vt:lpstr>
      <vt:lpstr>PowerPoint Presentation</vt:lpstr>
      <vt:lpstr>PowerPoint Presentation</vt:lpstr>
      <vt:lpstr>Bottom-up Broadcast Neural network</vt:lpstr>
      <vt:lpstr>PowerPoint Presentation</vt:lpstr>
      <vt:lpstr>PowerPoint Presentation</vt:lpstr>
      <vt:lpstr>PowerPoint Presentation</vt:lpstr>
      <vt:lpstr>Feature Extraction</vt:lpstr>
      <vt:lpstr>Feature Extraction</vt:lpstr>
      <vt:lpstr>SVM</vt:lpstr>
      <vt:lpstr>Support Vector Machine</vt:lpstr>
      <vt:lpstr>Result of SVM</vt:lpstr>
      <vt:lpstr>Multinomial Logistic Regression </vt:lpstr>
      <vt:lpstr>Lesson learned</vt:lpstr>
      <vt:lpstr>Contributions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Recognition Under the supervision of Prof. Guoliang Xue CSE 575: Statistical Machine Learning Computing, Informatics, and Decision Systems Engineering Arizona State University</dc:title>
  <cp:lastModifiedBy>Ajinkya Ravindra Dande (Student)</cp:lastModifiedBy>
  <cp:revision>6</cp:revision>
  <dcterms:modified xsi:type="dcterms:W3CDTF">2021-01-27T11:06:57Z</dcterms:modified>
</cp:coreProperties>
</file>